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7.jpg" ContentType="image/jpeg"/>
  <Override PartName="/ppt/charts/chart1.xml" ContentType="application/vnd.openxmlformats-officedocument.drawingml.chart+xml"/>
  <Override PartName="/ppt/media/image20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6" r:id="rId3"/>
    <p:sldId id="265" r:id="rId4"/>
    <p:sldId id="266" r:id="rId5"/>
    <p:sldId id="267" r:id="rId6"/>
    <p:sldId id="268" r:id="rId7"/>
    <p:sldId id="269" r:id="rId8"/>
  </p:sldIdLst>
  <p:sldSz cx="12192000" cy="685800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9249822310160016E-2"/>
          <c:y val="0.21207024647259018"/>
          <c:w val="0.69978230617142412"/>
          <c:h val="0.53443446268845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обращений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91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312-4F78-A663-0B27C28740C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226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12-4F78-A663-0B27C28740C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105</a:t>
                    </a:r>
                  </a:p>
                </c:rich>
              </c:tx>
              <c:numFmt formatCode="General" sourceLinked="0"/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312-4F78-A663-0B27C28740C9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</c:v>
                </c:pt>
                <c:pt idx="1">
                  <c:v>226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12-4F78-A663-0B27C2874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443144"/>
        <c:axId val="280396424"/>
      </c:barChart>
      <c:catAx>
        <c:axId val="280443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80396424"/>
        <c:crosses val="autoZero"/>
        <c:auto val="1"/>
        <c:lblAlgn val="ctr"/>
        <c:lblOffset val="100"/>
        <c:noMultiLvlLbl val="0"/>
      </c:catAx>
      <c:valAx>
        <c:axId val="280396424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80443144"/>
        <c:crosses val="autoZero"/>
        <c:crossBetween val="between"/>
      </c:valAx>
      <c:spPr>
        <a:ln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 b="1">
          <a:solidFill>
            <a:schemeClr val="dk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41F31-6439-4F2B-9ED4-FD2BE8969AA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790B24A-0591-4194-B88F-F1713A8C841F}">
      <dgm:prSet phldrT="[Текст]" custT="1"/>
      <dgm:spPr/>
      <dgm:t>
        <a:bodyPr/>
        <a:lstStyle/>
        <a:p>
          <a:r>
            <a:rPr lang="ru-RU" sz="1800" dirty="0"/>
            <a:t>Автоматизированная система по принципу «вопрос-ответ»</a:t>
          </a:r>
        </a:p>
      </dgm:t>
    </dgm:pt>
    <dgm:pt modelId="{67E8BBCC-7B30-42B9-A49B-2B3EBC401933}" type="parTrans" cxnId="{6841265B-434D-4FD4-9B98-A26D4ACF5EB8}">
      <dgm:prSet/>
      <dgm:spPr/>
      <dgm:t>
        <a:bodyPr/>
        <a:lstStyle/>
        <a:p>
          <a:endParaRPr lang="ru-RU"/>
        </a:p>
      </dgm:t>
    </dgm:pt>
    <dgm:pt modelId="{87187F5B-39A8-4E65-9547-F05C537FEC0A}" type="sibTrans" cxnId="{6841265B-434D-4FD4-9B98-A26D4ACF5EB8}">
      <dgm:prSet/>
      <dgm:spPr/>
      <dgm:t>
        <a:bodyPr/>
        <a:lstStyle/>
        <a:p>
          <a:endParaRPr lang="ru-RU"/>
        </a:p>
      </dgm:t>
    </dgm:pt>
    <dgm:pt modelId="{7008EEDE-2BE9-486B-BF44-A02353E727B9}">
      <dgm:prSet phldrT="[Текст]" custT="1"/>
      <dgm:spPr/>
      <dgm:t>
        <a:bodyPr/>
        <a:lstStyle/>
        <a:p>
          <a:r>
            <a:rPr lang="ru-RU" sz="1800" dirty="0"/>
            <a:t>Телефонный справочник</a:t>
          </a:r>
        </a:p>
      </dgm:t>
    </dgm:pt>
    <dgm:pt modelId="{A8AE9ED9-B925-4F98-9BA1-ADF7B67878A5}" type="parTrans" cxnId="{8944775D-E07E-4D13-A092-98D5D302601B}">
      <dgm:prSet/>
      <dgm:spPr/>
      <dgm:t>
        <a:bodyPr/>
        <a:lstStyle/>
        <a:p>
          <a:endParaRPr lang="ru-RU"/>
        </a:p>
      </dgm:t>
    </dgm:pt>
    <dgm:pt modelId="{59F53806-DD6D-433B-A011-0E533C319675}" type="sibTrans" cxnId="{8944775D-E07E-4D13-A092-98D5D302601B}">
      <dgm:prSet/>
      <dgm:spPr/>
      <dgm:t>
        <a:bodyPr/>
        <a:lstStyle/>
        <a:p>
          <a:endParaRPr lang="ru-RU"/>
        </a:p>
      </dgm:t>
    </dgm:pt>
    <dgm:pt modelId="{AA6CCE3F-74DB-4755-BB66-F80834324F0D}">
      <dgm:prSet phldrT="[Текст]" custT="1"/>
      <dgm:spPr/>
      <dgm:t>
        <a:bodyPr/>
        <a:lstStyle/>
        <a:p>
          <a:r>
            <a:rPr lang="ru-RU" sz="1800" dirty="0"/>
            <a:t>Актуальные мероприятия в СМФЦ</a:t>
          </a:r>
        </a:p>
      </dgm:t>
    </dgm:pt>
    <dgm:pt modelId="{C275065B-2CBD-4CF2-9190-514B21445323}" type="parTrans" cxnId="{514BCD44-0FDA-4597-B40E-3E2BB5ABA1CC}">
      <dgm:prSet/>
      <dgm:spPr/>
      <dgm:t>
        <a:bodyPr/>
        <a:lstStyle/>
        <a:p>
          <a:endParaRPr lang="ru-RU"/>
        </a:p>
      </dgm:t>
    </dgm:pt>
    <dgm:pt modelId="{65695554-16F6-431A-9CF9-D6E10156216F}" type="sibTrans" cxnId="{514BCD44-0FDA-4597-B40E-3E2BB5ABA1CC}">
      <dgm:prSet/>
      <dgm:spPr/>
      <dgm:t>
        <a:bodyPr/>
        <a:lstStyle/>
        <a:p>
          <a:endParaRPr lang="ru-RU"/>
        </a:p>
      </dgm:t>
    </dgm:pt>
    <dgm:pt modelId="{A56EE738-CC58-40DB-8AAE-E9D1F3709925}">
      <dgm:prSet phldrT="[Текст]" custT="1"/>
      <dgm:spPr/>
      <dgm:t>
        <a:bodyPr/>
        <a:lstStyle/>
        <a:p>
          <a:r>
            <a:rPr lang="ru-RU" sz="1800" dirty="0"/>
            <a:t>Информационно-методические материалы </a:t>
          </a:r>
        </a:p>
      </dgm:t>
    </dgm:pt>
    <dgm:pt modelId="{988DFA28-6C44-4194-A237-050F313874E3}" type="parTrans" cxnId="{BFA22115-B7E9-4045-951F-10354551590C}">
      <dgm:prSet/>
      <dgm:spPr/>
      <dgm:t>
        <a:bodyPr/>
        <a:lstStyle/>
        <a:p>
          <a:endParaRPr lang="ru-RU"/>
        </a:p>
      </dgm:t>
    </dgm:pt>
    <dgm:pt modelId="{94DF6CBE-A253-4689-9C60-74C2C712ABEB}" type="sibTrans" cxnId="{BFA22115-B7E9-4045-951F-10354551590C}">
      <dgm:prSet/>
      <dgm:spPr/>
      <dgm:t>
        <a:bodyPr/>
        <a:lstStyle/>
        <a:p>
          <a:endParaRPr lang="ru-RU"/>
        </a:p>
      </dgm:t>
    </dgm:pt>
    <dgm:pt modelId="{A88274BE-FC19-435D-AB89-591EC26EEA3F}">
      <dgm:prSet custT="1"/>
      <dgm:spPr/>
      <dgm:t>
        <a:bodyPr/>
        <a:lstStyle/>
        <a:p>
          <a:r>
            <a:rPr lang="ru-RU" sz="1800"/>
            <a:t>Получение онлайн-консультации специалиста</a:t>
          </a:r>
          <a:endParaRPr lang="ru-RU" sz="1800" dirty="0"/>
        </a:p>
      </dgm:t>
    </dgm:pt>
    <dgm:pt modelId="{30C2FB03-DA76-4B30-A2ED-9EE419FAB11C}" type="parTrans" cxnId="{FF8F26E5-EC51-46E7-BDFA-91F3676AE65B}">
      <dgm:prSet/>
      <dgm:spPr/>
      <dgm:t>
        <a:bodyPr/>
        <a:lstStyle/>
        <a:p>
          <a:endParaRPr lang="ru-RU"/>
        </a:p>
      </dgm:t>
    </dgm:pt>
    <dgm:pt modelId="{DB0CAC3F-CD96-47C5-A401-2CC112429010}" type="sibTrans" cxnId="{FF8F26E5-EC51-46E7-BDFA-91F3676AE65B}">
      <dgm:prSet/>
      <dgm:spPr/>
      <dgm:t>
        <a:bodyPr/>
        <a:lstStyle/>
        <a:p>
          <a:endParaRPr lang="ru-RU"/>
        </a:p>
      </dgm:t>
    </dgm:pt>
    <dgm:pt modelId="{FAF99634-28BD-45C9-A429-27598508C7E7}">
      <dgm:prSet phldrT="[Текст]" custT="1"/>
      <dgm:spPr>
        <a:solidFill>
          <a:srgbClr val="21B57B"/>
        </a:solidFill>
      </dgm:spPr>
      <dgm:t>
        <a:bodyPr/>
        <a:lstStyle/>
        <a:p>
          <a:r>
            <a:rPr lang="ru-RU" sz="1800" dirty="0"/>
            <a:t>Информация о СМФЦ</a:t>
          </a:r>
        </a:p>
      </dgm:t>
    </dgm:pt>
    <dgm:pt modelId="{FAE53527-9BA5-472A-9171-D0F47600162E}" type="parTrans" cxnId="{A827485C-EAE8-4D01-8B12-833F5328A46B}">
      <dgm:prSet/>
      <dgm:spPr/>
      <dgm:t>
        <a:bodyPr/>
        <a:lstStyle/>
        <a:p>
          <a:endParaRPr lang="ru-RU"/>
        </a:p>
      </dgm:t>
    </dgm:pt>
    <dgm:pt modelId="{DBE8C1B4-D190-4FEE-AA5A-1BAC9613B651}" type="sibTrans" cxnId="{A827485C-EAE8-4D01-8B12-833F5328A46B}">
      <dgm:prSet/>
      <dgm:spPr/>
      <dgm:t>
        <a:bodyPr/>
        <a:lstStyle/>
        <a:p>
          <a:endParaRPr lang="ru-RU"/>
        </a:p>
      </dgm:t>
    </dgm:pt>
    <dgm:pt modelId="{78738C04-0512-4AC0-B17E-DA3B17504B47}">
      <dgm:prSet phldrT="[Текст]" custT="1"/>
      <dgm:spPr/>
      <dgm:t>
        <a:bodyPr/>
        <a:lstStyle/>
        <a:p>
          <a:r>
            <a:rPr lang="ru-RU" sz="1800"/>
            <a:t>Массовые рассылки</a:t>
          </a:r>
          <a:endParaRPr lang="ru-RU" sz="1800" dirty="0"/>
        </a:p>
      </dgm:t>
    </dgm:pt>
    <dgm:pt modelId="{F12AB514-AC4B-454F-B855-2230B9A1EB95}" type="parTrans" cxnId="{848697D3-1F19-4E1B-8FEB-E730BCA7F011}">
      <dgm:prSet/>
      <dgm:spPr/>
      <dgm:t>
        <a:bodyPr/>
        <a:lstStyle/>
        <a:p>
          <a:endParaRPr lang="ru-RU"/>
        </a:p>
      </dgm:t>
    </dgm:pt>
    <dgm:pt modelId="{08E8B5A7-B5B4-473D-B9A6-9A0B0CEB044A}" type="sibTrans" cxnId="{848697D3-1F19-4E1B-8FEB-E730BCA7F011}">
      <dgm:prSet/>
      <dgm:spPr/>
      <dgm:t>
        <a:bodyPr/>
        <a:lstStyle/>
        <a:p>
          <a:endParaRPr lang="ru-RU"/>
        </a:p>
      </dgm:t>
    </dgm:pt>
    <dgm:pt modelId="{8B1A5767-B3E2-4718-87B3-F23DD31E0421}" type="pres">
      <dgm:prSet presAssocID="{5C741F31-6439-4F2B-9ED4-FD2BE8969A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D0799-1E2D-4CC0-8FB4-3448E595FC83}" type="pres">
      <dgm:prSet presAssocID="{2790B24A-0591-4194-B88F-F1713A8C841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96F09-C14D-4726-98E4-A19EA32D3117}" type="pres">
      <dgm:prSet presAssocID="{87187F5B-39A8-4E65-9547-F05C537FEC0A}" presName="sibTrans" presStyleCnt="0"/>
      <dgm:spPr/>
    </dgm:pt>
    <dgm:pt modelId="{97D1C18B-40B6-4F44-9C26-C0220FCDA3D6}" type="pres">
      <dgm:prSet presAssocID="{A88274BE-FC19-435D-AB89-591EC26EEA3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75AE8-5BFC-45A4-B88F-099875018D0A}" type="pres">
      <dgm:prSet presAssocID="{DB0CAC3F-CD96-47C5-A401-2CC112429010}" presName="sibTrans" presStyleCnt="0"/>
      <dgm:spPr/>
    </dgm:pt>
    <dgm:pt modelId="{088A5004-4CCC-460A-94DD-AF4535E5456E}" type="pres">
      <dgm:prSet presAssocID="{FAF99634-28BD-45C9-A429-27598508C7E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CD44E-0172-45CA-80DA-257C12951EB6}" type="pres">
      <dgm:prSet presAssocID="{DBE8C1B4-D190-4FEE-AA5A-1BAC9613B651}" presName="sibTrans" presStyleCnt="0"/>
      <dgm:spPr/>
    </dgm:pt>
    <dgm:pt modelId="{9FC59E6C-8A5E-4477-AE10-9A8556D1BF60}" type="pres">
      <dgm:prSet presAssocID="{7008EEDE-2BE9-486B-BF44-A02353E727B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FEDD9-D13A-4C4B-8BB7-60EBEB5A8402}" type="pres">
      <dgm:prSet presAssocID="{59F53806-DD6D-433B-A011-0E533C319675}" presName="sibTrans" presStyleCnt="0"/>
      <dgm:spPr/>
    </dgm:pt>
    <dgm:pt modelId="{3C51ED6C-315F-4208-8F7D-7B7680FD0C96}" type="pres">
      <dgm:prSet presAssocID="{78738C04-0512-4AC0-B17E-DA3B17504B4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96580-0465-4421-ACC3-38CC406EBC7F}" type="pres">
      <dgm:prSet presAssocID="{08E8B5A7-B5B4-473D-B9A6-9A0B0CEB044A}" presName="sibTrans" presStyleCnt="0"/>
      <dgm:spPr/>
    </dgm:pt>
    <dgm:pt modelId="{BF3EC3FF-9503-444B-8368-BF2C2574CC2E}" type="pres">
      <dgm:prSet presAssocID="{AA6CCE3F-74DB-4755-BB66-F80834324F0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B8D74-B586-49AF-B549-337EC3C80AE1}" type="pres">
      <dgm:prSet presAssocID="{65695554-16F6-431A-9CF9-D6E10156216F}" presName="sibTrans" presStyleCnt="0"/>
      <dgm:spPr/>
    </dgm:pt>
    <dgm:pt modelId="{501F1CE8-3F66-41EE-AA54-8556A1982912}" type="pres">
      <dgm:prSet presAssocID="{A56EE738-CC58-40DB-8AAE-E9D1F370992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58DDFB-411C-40A1-864B-67CF36451DE4}" type="presOf" srcId="{A88274BE-FC19-435D-AB89-591EC26EEA3F}" destId="{97D1C18B-40B6-4F44-9C26-C0220FCDA3D6}" srcOrd="0" destOrd="0" presId="urn:microsoft.com/office/officeart/2005/8/layout/default"/>
    <dgm:cxn modelId="{13444B74-EBD0-4185-A705-C24733C9222D}" type="presOf" srcId="{AA6CCE3F-74DB-4755-BB66-F80834324F0D}" destId="{BF3EC3FF-9503-444B-8368-BF2C2574CC2E}" srcOrd="0" destOrd="0" presId="urn:microsoft.com/office/officeart/2005/8/layout/default"/>
    <dgm:cxn modelId="{6841265B-434D-4FD4-9B98-A26D4ACF5EB8}" srcId="{5C741F31-6439-4F2B-9ED4-FD2BE8969AA8}" destId="{2790B24A-0591-4194-B88F-F1713A8C841F}" srcOrd="0" destOrd="0" parTransId="{67E8BBCC-7B30-42B9-A49B-2B3EBC401933}" sibTransId="{87187F5B-39A8-4E65-9547-F05C537FEC0A}"/>
    <dgm:cxn modelId="{5233BD69-8385-4853-844D-E57D9577FDCF}" type="presOf" srcId="{2790B24A-0591-4194-B88F-F1713A8C841F}" destId="{4B5D0799-1E2D-4CC0-8FB4-3448E595FC83}" srcOrd="0" destOrd="0" presId="urn:microsoft.com/office/officeart/2005/8/layout/default"/>
    <dgm:cxn modelId="{A827485C-EAE8-4D01-8B12-833F5328A46B}" srcId="{5C741F31-6439-4F2B-9ED4-FD2BE8969AA8}" destId="{FAF99634-28BD-45C9-A429-27598508C7E7}" srcOrd="2" destOrd="0" parTransId="{FAE53527-9BA5-472A-9171-D0F47600162E}" sibTransId="{DBE8C1B4-D190-4FEE-AA5A-1BAC9613B651}"/>
    <dgm:cxn modelId="{B0A556F1-278B-4161-991A-627CB407E799}" type="presOf" srcId="{A56EE738-CC58-40DB-8AAE-E9D1F3709925}" destId="{501F1CE8-3F66-41EE-AA54-8556A1982912}" srcOrd="0" destOrd="0" presId="urn:microsoft.com/office/officeart/2005/8/layout/default"/>
    <dgm:cxn modelId="{FF8F26E5-EC51-46E7-BDFA-91F3676AE65B}" srcId="{5C741F31-6439-4F2B-9ED4-FD2BE8969AA8}" destId="{A88274BE-FC19-435D-AB89-591EC26EEA3F}" srcOrd="1" destOrd="0" parTransId="{30C2FB03-DA76-4B30-A2ED-9EE419FAB11C}" sibTransId="{DB0CAC3F-CD96-47C5-A401-2CC112429010}"/>
    <dgm:cxn modelId="{8944775D-E07E-4D13-A092-98D5D302601B}" srcId="{5C741F31-6439-4F2B-9ED4-FD2BE8969AA8}" destId="{7008EEDE-2BE9-486B-BF44-A02353E727B9}" srcOrd="3" destOrd="0" parTransId="{A8AE9ED9-B925-4F98-9BA1-ADF7B67878A5}" sibTransId="{59F53806-DD6D-433B-A011-0E533C319675}"/>
    <dgm:cxn modelId="{BFA22115-B7E9-4045-951F-10354551590C}" srcId="{5C741F31-6439-4F2B-9ED4-FD2BE8969AA8}" destId="{A56EE738-CC58-40DB-8AAE-E9D1F3709925}" srcOrd="6" destOrd="0" parTransId="{988DFA28-6C44-4194-A237-050F313874E3}" sibTransId="{94DF6CBE-A253-4689-9C60-74C2C712ABEB}"/>
    <dgm:cxn modelId="{3684D432-274A-488C-A237-229E655186AD}" type="presOf" srcId="{5C741F31-6439-4F2B-9ED4-FD2BE8969AA8}" destId="{8B1A5767-B3E2-4718-87B3-F23DD31E0421}" srcOrd="0" destOrd="0" presId="urn:microsoft.com/office/officeart/2005/8/layout/default"/>
    <dgm:cxn modelId="{2489F6D5-17F6-4887-8EEA-F1F4DFB7C756}" type="presOf" srcId="{78738C04-0512-4AC0-B17E-DA3B17504B47}" destId="{3C51ED6C-315F-4208-8F7D-7B7680FD0C96}" srcOrd="0" destOrd="0" presId="urn:microsoft.com/office/officeart/2005/8/layout/default"/>
    <dgm:cxn modelId="{E92A771B-233E-4E72-BB85-11C0993327B2}" type="presOf" srcId="{FAF99634-28BD-45C9-A429-27598508C7E7}" destId="{088A5004-4CCC-460A-94DD-AF4535E5456E}" srcOrd="0" destOrd="0" presId="urn:microsoft.com/office/officeart/2005/8/layout/default"/>
    <dgm:cxn modelId="{62CA7FD9-598F-4D7B-92B5-1BBC899D3C9C}" type="presOf" srcId="{7008EEDE-2BE9-486B-BF44-A02353E727B9}" destId="{9FC59E6C-8A5E-4477-AE10-9A8556D1BF60}" srcOrd="0" destOrd="0" presId="urn:microsoft.com/office/officeart/2005/8/layout/default"/>
    <dgm:cxn modelId="{848697D3-1F19-4E1B-8FEB-E730BCA7F011}" srcId="{5C741F31-6439-4F2B-9ED4-FD2BE8969AA8}" destId="{78738C04-0512-4AC0-B17E-DA3B17504B47}" srcOrd="4" destOrd="0" parTransId="{F12AB514-AC4B-454F-B855-2230B9A1EB95}" sibTransId="{08E8B5A7-B5B4-473D-B9A6-9A0B0CEB044A}"/>
    <dgm:cxn modelId="{514BCD44-0FDA-4597-B40E-3E2BB5ABA1CC}" srcId="{5C741F31-6439-4F2B-9ED4-FD2BE8969AA8}" destId="{AA6CCE3F-74DB-4755-BB66-F80834324F0D}" srcOrd="5" destOrd="0" parTransId="{C275065B-2CBD-4CF2-9190-514B21445323}" sibTransId="{65695554-16F6-431A-9CF9-D6E10156216F}"/>
    <dgm:cxn modelId="{97CF0866-14A6-42A9-BE76-44E659D67CC3}" type="presParOf" srcId="{8B1A5767-B3E2-4718-87B3-F23DD31E0421}" destId="{4B5D0799-1E2D-4CC0-8FB4-3448E595FC83}" srcOrd="0" destOrd="0" presId="urn:microsoft.com/office/officeart/2005/8/layout/default"/>
    <dgm:cxn modelId="{A2CA8134-666E-4C23-ACC1-861CD0A0DE75}" type="presParOf" srcId="{8B1A5767-B3E2-4718-87B3-F23DD31E0421}" destId="{4F896F09-C14D-4726-98E4-A19EA32D3117}" srcOrd="1" destOrd="0" presId="urn:microsoft.com/office/officeart/2005/8/layout/default"/>
    <dgm:cxn modelId="{C90BB03E-8038-4BC8-AFA7-B66150EB609F}" type="presParOf" srcId="{8B1A5767-B3E2-4718-87B3-F23DD31E0421}" destId="{97D1C18B-40B6-4F44-9C26-C0220FCDA3D6}" srcOrd="2" destOrd="0" presId="urn:microsoft.com/office/officeart/2005/8/layout/default"/>
    <dgm:cxn modelId="{D0D24388-41CB-4A8F-A065-3AC9EDE17293}" type="presParOf" srcId="{8B1A5767-B3E2-4718-87B3-F23DD31E0421}" destId="{7F475AE8-5BFC-45A4-B88F-099875018D0A}" srcOrd="3" destOrd="0" presId="urn:microsoft.com/office/officeart/2005/8/layout/default"/>
    <dgm:cxn modelId="{245A4B1A-F7C9-44A6-A5C4-5D13FC131E4C}" type="presParOf" srcId="{8B1A5767-B3E2-4718-87B3-F23DD31E0421}" destId="{088A5004-4CCC-460A-94DD-AF4535E5456E}" srcOrd="4" destOrd="0" presId="urn:microsoft.com/office/officeart/2005/8/layout/default"/>
    <dgm:cxn modelId="{E9D98670-55F1-4ADF-9B7B-74722EB7A092}" type="presParOf" srcId="{8B1A5767-B3E2-4718-87B3-F23DD31E0421}" destId="{299CD44E-0172-45CA-80DA-257C12951EB6}" srcOrd="5" destOrd="0" presId="urn:microsoft.com/office/officeart/2005/8/layout/default"/>
    <dgm:cxn modelId="{AD5D615D-0578-4448-9BB9-BF22BB8F66F9}" type="presParOf" srcId="{8B1A5767-B3E2-4718-87B3-F23DD31E0421}" destId="{9FC59E6C-8A5E-4477-AE10-9A8556D1BF60}" srcOrd="6" destOrd="0" presId="urn:microsoft.com/office/officeart/2005/8/layout/default"/>
    <dgm:cxn modelId="{505B2D6F-46F2-4AB4-B727-66E4B4665A80}" type="presParOf" srcId="{8B1A5767-B3E2-4718-87B3-F23DD31E0421}" destId="{4BFFEDD9-D13A-4C4B-8BB7-60EBEB5A8402}" srcOrd="7" destOrd="0" presId="urn:microsoft.com/office/officeart/2005/8/layout/default"/>
    <dgm:cxn modelId="{AB8284EE-8538-4E78-8998-849526E0AA23}" type="presParOf" srcId="{8B1A5767-B3E2-4718-87B3-F23DD31E0421}" destId="{3C51ED6C-315F-4208-8F7D-7B7680FD0C96}" srcOrd="8" destOrd="0" presId="urn:microsoft.com/office/officeart/2005/8/layout/default"/>
    <dgm:cxn modelId="{0BC600FE-C59C-4946-922C-81CBB0FE96B5}" type="presParOf" srcId="{8B1A5767-B3E2-4718-87B3-F23DD31E0421}" destId="{22F96580-0465-4421-ACC3-38CC406EBC7F}" srcOrd="9" destOrd="0" presId="urn:microsoft.com/office/officeart/2005/8/layout/default"/>
    <dgm:cxn modelId="{FB539F96-2531-4344-90BA-090BC745A018}" type="presParOf" srcId="{8B1A5767-B3E2-4718-87B3-F23DD31E0421}" destId="{BF3EC3FF-9503-444B-8368-BF2C2574CC2E}" srcOrd="10" destOrd="0" presId="urn:microsoft.com/office/officeart/2005/8/layout/default"/>
    <dgm:cxn modelId="{EE1D01C7-72A6-45CC-9323-B1B0197201F6}" type="presParOf" srcId="{8B1A5767-B3E2-4718-87B3-F23DD31E0421}" destId="{1BDB8D74-B586-49AF-B549-337EC3C80AE1}" srcOrd="11" destOrd="0" presId="urn:microsoft.com/office/officeart/2005/8/layout/default"/>
    <dgm:cxn modelId="{7D6C1CC4-0453-42A6-A2FD-62BDACF26BDE}" type="presParOf" srcId="{8B1A5767-B3E2-4718-87B3-F23DD31E0421}" destId="{501F1CE8-3F66-41EE-AA54-8556A198291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D0799-1E2D-4CC0-8FB4-3448E595FC83}">
      <dsp:nvSpPr>
        <dsp:cNvPr id="0" name=""/>
        <dsp:cNvSpPr/>
      </dsp:nvSpPr>
      <dsp:spPr>
        <a:xfrm>
          <a:off x="537928" y="3009"/>
          <a:ext cx="2320232" cy="13921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Автоматизированная система по принципу «вопрос-ответ»</a:t>
          </a:r>
        </a:p>
      </dsp:txBody>
      <dsp:txXfrm>
        <a:off x="537928" y="3009"/>
        <a:ext cx="2320232" cy="1392139"/>
      </dsp:txXfrm>
    </dsp:sp>
    <dsp:sp modelId="{97D1C18B-40B6-4F44-9C26-C0220FCDA3D6}">
      <dsp:nvSpPr>
        <dsp:cNvPr id="0" name=""/>
        <dsp:cNvSpPr/>
      </dsp:nvSpPr>
      <dsp:spPr>
        <a:xfrm>
          <a:off x="3090184" y="3009"/>
          <a:ext cx="2320232" cy="1392139"/>
        </a:xfrm>
        <a:prstGeom prst="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Получение онлайн-консультации специалиста</a:t>
          </a:r>
          <a:endParaRPr lang="ru-RU" sz="1800" kern="1200" dirty="0"/>
        </a:p>
      </dsp:txBody>
      <dsp:txXfrm>
        <a:off x="3090184" y="3009"/>
        <a:ext cx="2320232" cy="1392139"/>
      </dsp:txXfrm>
    </dsp:sp>
    <dsp:sp modelId="{088A5004-4CCC-460A-94DD-AF4535E5456E}">
      <dsp:nvSpPr>
        <dsp:cNvPr id="0" name=""/>
        <dsp:cNvSpPr/>
      </dsp:nvSpPr>
      <dsp:spPr>
        <a:xfrm>
          <a:off x="5642440" y="3009"/>
          <a:ext cx="2320232" cy="1392139"/>
        </a:xfrm>
        <a:prstGeom prst="rect">
          <a:avLst/>
        </a:prstGeom>
        <a:solidFill>
          <a:srgbClr val="21B5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Информация о СМФЦ</a:t>
          </a:r>
        </a:p>
      </dsp:txBody>
      <dsp:txXfrm>
        <a:off x="5642440" y="3009"/>
        <a:ext cx="2320232" cy="1392139"/>
      </dsp:txXfrm>
    </dsp:sp>
    <dsp:sp modelId="{9FC59E6C-8A5E-4477-AE10-9A8556D1BF60}">
      <dsp:nvSpPr>
        <dsp:cNvPr id="0" name=""/>
        <dsp:cNvSpPr/>
      </dsp:nvSpPr>
      <dsp:spPr>
        <a:xfrm>
          <a:off x="537928" y="1627172"/>
          <a:ext cx="2320232" cy="139213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Телефонный справочник</a:t>
          </a:r>
        </a:p>
      </dsp:txBody>
      <dsp:txXfrm>
        <a:off x="537928" y="1627172"/>
        <a:ext cx="2320232" cy="1392139"/>
      </dsp:txXfrm>
    </dsp:sp>
    <dsp:sp modelId="{3C51ED6C-315F-4208-8F7D-7B7680FD0C96}">
      <dsp:nvSpPr>
        <dsp:cNvPr id="0" name=""/>
        <dsp:cNvSpPr/>
      </dsp:nvSpPr>
      <dsp:spPr>
        <a:xfrm>
          <a:off x="3090184" y="1627172"/>
          <a:ext cx="2320232" cy="1392139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Массовые рассылки</a:t>
          </a:r>
          <a:endParaRPr lang="ru-RU" sz="1800" kern="1200" dirty="0"/>
        </a:p>
      </dsp:txBody>
      <dsp:txXfrm>
        <a:off x="3090184" y="1627172"/>
        <a:ext cx="2320232" cy="1392139"/>
      </dsp:txXfrm>
    </dsp:sp>
    <dsp:sp modelId="{BF3EC3FF-9503-444B-8368-BF2C2574CC2E}">
      <dsp:nvSpPr>
        <dsp:cNvPr id="0" name=""/>
        <dsp:cNvSpPr/>
      </dsp:nvSpPr>
      <dsp:spPr>
        <a:xfrm>
          <a:off x="5642440" y="1627172"/>
          <a:ext cx="2320232" cy="1392139"/>
        </a:xfrm>
        <a:prstGeom prst="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Актуальные мероприятия в СМФЦ</a:t>
          </a:r>
        </a:p>
      </dsp:txBody>
      <dsp:txXfrm>
        <a:off x="5642440" y="1627172"/>
        <a:ext cx="2320232" cy="1392139"/>
      </dsp:txXfrm>
    </dsp:sp>
    <dsp:sp modelId="{501F1CE8-3F66-41EE-AA54-8556A1982912}">
      <dsp:nvSpPr>
        <dsp:cNvPr id="0" name=""/>
        <dsp:cNvSpPr/>
      </dsp:nvSpPr>
      <dsp:spPr>
        <a:xfrm>
          <a:off x="3090184" y="3251335"/>
          <a:ext cx="2320232" cy="139213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Информационно-методические материалы </a:t>
          </a:r>
        </a:p>
      </dsp:txBody>
      <dsp:txXfrm>
        <a:off x="3090184" y="3251335"/>
        <a:ext cx="2320232" cy="1392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4245" y="1085091"/>
            <a:ext cx="10207754" cy="575309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746960"/>
            <a:ext cx="12159615" cy="6080760"/>
          </a:xfrm>
          <a:custGeom>
            <a:avLst/>
            <a:gdLst/>
            <a:ahLst/>
            <a:cxnLst/>
            <a:rect l="l" t="t" r="r" b="b"/>
            <a:pathLst>
              <a:path w="12159615" h="6080759">
                <a:moveTo>
                  <a:pt x="12159615" y="0"/>
                </a:moveTo>
                <a:lnTo>
                  <a:pt x="0" y="0"/>
                </a:lnTo>
                <a:lnTo>
                  <a:pt x="0" y="6080252"/>
                </a:lnTo>
                <a:lnTo>
                  <a:pt x="12159615" y="6080252"/>
                </a:lnTo>
                <a:lnTo>
                  <a:pt x="12159615" y="0"/>
                </a:lnTo>
                <a:close/>
              </a:path>
            </a:pathLst>
          </a:custGeom>
          <a:solidFill>
            <a:srgbClr val="FFFFFF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666359" y="2332228"/>
            <a:ext cx="3673475" cy="3585210"/>
          </a:xfrm>
          <a:custGeom>
            <a:avLst/>
            <a:gdLst/>
            <a:ahLst/>
            <a:cxnLst/>
            <a:rect l="l" t="t" r="r" b="b"/>
            <a:pathLst>
              <a:path w="3673475" h="3585210">
                <a:moveTo>
                  <a:pt x="1836546" y="0"/>
                </a:moveTo>
                <a:lnTo>
                  <a:pt x="1787624" y="623"/>
                </a:lnTo>
                <a:lnTo>
                  <a:pt x="1739016" y="2484"/>
                </a:lnTo>
                <a:lnTo>
                  <a:pt x="1690740" y="5567"/>
                </a:lnTo>
                <a:lnTo>
                  <a:pt x="1642811" y="9855"/>
                </a:lnTo>
                <a:lnTo>
                  <a:pt x="1595245" y="15335"/>
                </a:lnTo>
                <a:lnTo>
                  <a:pt x="1548058" y="21989"/>
                </a:lnTo>
                <a:lnTo>
                  <a:pt x="1501265" y="29804"/>
                </a:lnTo>
                <a:lnTo>
                  <a:pt x="1454884" y="38762"/>
                </a:lnTo>
                <a:lnTo>
                  <a:pt x="1408928" y="48849"/>
                </a:lnTo>
                <a:lnTo>
                  <a:pt x="1363415" y="60050"/>
                </a:lnTo>
                <a:lnTo>
                  <a:pt x="1318361" y="72348"/>
                </a:lnTo>
                <a:lnTo>
                  <a:pt x="1273780" y="85729"/>
                </a:lnTo>
                <a:lnTo>
                  <a:pt x="1229690" y="100176"/>
                </a:lnTo>
                <a:lnTo>
                  <a:pt x="1186105" y="115675"/>
                </a:lnTo>
                <a:lnTo>
                  <a:pt x="1143042" y="132209"/>
                </a:lnTo>
                <a:lnTo>
                  <a:pt x="1100517" y="149764"/>
                </a:lnTo>
                <a:lnTo>
                  <a:pt x="1058545" y="168324"/>
                </a:lnTo>
                <a:lnTo>
                  <a:pt x="1017142" y="187873"/>
                </a:lnTo>
                <a:lnTo>
                  <a:pt x="976325" y="208396"/>
                </a:lnTo>
                <a:lnTo>
                  <a:pt x="936108" y="229878"/>
                </a:lnTo>
                <a:lnTo>
                  <a:pt x="896509" y="252302"/>
                </a:lnTo>
                <a:lnTo>
                  <a:pt x="857543" y="275654"/>
                </a:lnTo>
                <a:lnTo>
                  <a:pt x="819225" y="299918"/>
                </a:lnTo>
                <a:lnTo>
                  <a:pt x="781572" y="325079"/>
                </a:lnTo>
                <a:lnTo>
                  <a:pt x="744599" y="351120"/>
                </a:lnTo>
                <a:lnTo>
                  <a:pt x="708322" y="378027"/>
                </a:lnTo>
                <a:lnTo>
                  <a:pt x="672758" y="405784"/>
                </a:lnTo>
                <a:lnTo>
                  <a:pt x="637922" y="434375"/>
                </a:lnTo>
                <a:lnTo>
                  <a:pt x="603829" y="463785"/>
                </a:lnTo>
                <a:lnTo>
                  <a:pt x="570497" y="493999"/>
                </a:lnTo>
                <a:lnTo>
                  <a:pt x="537940" y="525002"/>
                </a:lnTo>
                <a:lnTo>
                  <a:pt x="506174" y="556776"/>
                </a:lnTo>
                <a:lnTo>
                  <a:pt x="475216" y="589308"/>
                </a:lnTo>
                <a:lnTo>
                  <a:pt x="445082" y="622582"/>
                </a:lnTo>
                <a:lnTo>
                  <a:pt x="415786" y="656581"/>
                </a:lnTo>
                <a:lnTo>
                  <a:pt x="387346" y="691292"/>
                </a:lnTo>
                <a:lnTo>
                  <a:pt x="359776" y="726697"/>
                </a:lnTo>
                <a:lnTo>
                  <a:pt x="333093" y="762782"/>
                </a:lnTo>
                <a:lnTo>
                  <a:pt x="307313" y="799532"/>
                </a:lnTo>
                <a:lnTo>
                  <a:pt x="282451" y="836930"/>
                </a:lnTo>
                <a:lnTo>
                  <a:pt x="258524" y="874961"/>
                </a:lnTo>
                <a:lnTo>
                  <a:pt x="235547" y="913611"/>
                </a:lnTo>
                <a:lnTo>
                  <a:pt x="213536" y="952862"/>
                </a:lnTo>
                <a:lnTo>
                  <a:pt x="192507" y="992700"/>
                </a:lnTo>
                <a:lnTo>
                  <a:pt x="172476" y="1033110"/>
                </a:lnTo>
                <a:lnTo>
                  <a:pt x="153459" y="1074075"/>
                </a:lnTo>
                <a:lnTo>
                  <a:pt x="135471" y="1115581"/>
                </a:lnTo>
                <a:lnTo>
                  <a:pt x="118529" y="1157611"/>
                </a:lnTo>
                <a:lnTo>
                  <a:pt x="102648" y="1200151"/>
                </a:lnTo>
                <a:lnTo>
                  <a:pt x="87844" y="1243185"/>
                </a:lnTo>
                <a:lnTo>
                  <a:pt x="74133" y="1286697"/>
                </a:lnTo>
                <a:lnTo>
                  <a:pt x="61532" y="1330672"/>
                </a:lnTo>
                <a:lnTo>
                  <a:pt x="50055" y="1375095"/>
                </a:lnTo>
                <a:lnTo>
                  <a:pt x="39719" y="1419949"/>
                </a:lnTo>
                <a:lnTo>
                  <a:pt x="30539" y="1465220"/>
                </a:lnTo>
                <a:lnTo>
                  <a:pt x="22532" y="1510892"/>
                </a:lnTo>
                <a:lnTo>
                  <a:pt x="15713" y="1556950"/>
                </a:lnTo>
                <a:lnTo>
                  <a:pt x="10099" y="1603377"/>
                </a:lnTo>
                <a:lnTo>
                  <a:pt x="5704" y="1650159"/>
                </a:lnTo>
                <a:lnTo>
                  <a:pt x="2545" y="1697280"/>
                </a:lnTo>
                <a:lnTo>
                  <a:pt x="639" y="1744725"/>
                </a:lnTo>
                <a:lnTo>
                  <a:pt x="0" y="1792478"/>
                </a:lnTo>
                <a:lnTo>
                  <a:pt x="639" y="1840230"/>
                </a:lnTo>
                <a:lnTo>
                  <a:pt x="2545" y="1887675"/>
                </a:lnTo>
                <a:lnTo>
                  <a:pt x="5704" y="1934796"/>
                </a:lnTo>
                <a:lnTo>
                  <a:pt x="10099" y="1981578"/>
                </a:lnTo>
                <a:lnTo>
                  <a:pt x="15713" y="2028005"/>
                </a:lnTo>
                <a:lnTo>
                  <a:pt x="22532" y="2074062"/>
                </a:lnTo>
                <a:lnTo>
                  <a:pt x="30539" y="2119734"/>
                </a:lnTo>
                <a:lnTo>
                  <a:pt x="39719" y="2165005"/>
                </a:lnTo>
                <a:lnTo>
                  <a:pt x="50055" y="2209859"/>
                </a:lnTo>
                <a:lnTo>
                  <a:pt x="61532" y="2254282"/>
                </a:lnTo>
                <a:lnTo>
                  <a:pt x="74133" y="2298257"/>
                </a:lnTo>
                <a:lnTo>
                  <a:pt x="87844" y="2341769"/>
                </a:lnTo>
                <a:lnTo>
                  <a:pt x="102648" y="2384802"/>
                </a:lnTo>
                <a:lnTo>
                  <a:pt x="118529" y="2427342"/>
                </a:lnTo>
                <a:lnTo>
                  <a:pt x="135471" y="2469372"/>
                </a:lnTo>
                <a:lnTo>
                  <a:pt x="153459" y="2510878"/>
                </a:lnTo>
                <a:lnTo>
                  <a:pt x="172476" y="2551843"/>
                </a:lnTo>
                <a:lnTo>
                  <a:pt x="192507" y="2592252"/>
                </a:lnTo>
                <a:lnTo>
                  <a:pt x="213536" y="2632090"/>
                </a:lnTo>
                <a:lnTo>
                  <a:pt x="235547" y="2671341"/>
                </a:lnTo>
                <a:lnTo>
                  <a:pt x="258524" y="2709990"/>
                </a:lnTo>
                <a:lnTo>
                  <a:pt x="282451" y="2748021"/>
                </a:lnTo>
                <a:lnTo>
                  <a:pt x="307313" y="2785419"/>
                </a:lnTo>
                <a:lnTo>
                  <a:pt x="333093" y="2822168"/>
                </a:lnTo>
                <a:lnTo>
                  <a:pt x="359776" y="2858253"/>
                </a:lnTo>
                <a:lnTo>
                  <a:pt x="387346" y="2893658"/>
                </a:lnTo>
                <a:lnTo>
                  <a:pt x="415786" y="2928368"/>
                </a:lnTo>
                <a:lnTo>
                  <a:pt x="445082" y="2962368"/>
                </a:lnTo>
                <a:lnTo>
                  <a:pt x="475216" y="2995641"/>
                </a:lnTo>
                <a:lnTo>
                  <a:pt x="506174" y="3028173"/>
                </a:lnTo>
                <a:lnTo>
                  <a:pt x="537940" y="3059947"/>
                </a:lnTo>
                <a:lnTo>
                  <a:pt x="570497" y="3090949"/>
                </a:lnTo>
                <a:lnTo>
                  <a:pt x="603829" y="3121163"/>
                </a:lnTo>
                <a:lnTo>
                  <a:pt x="637922" y="3150573"/>
                </a:lnTo>
                <a:lnTo>
                  <a:pt x="672758" y="3179164"/>
                </a:lnTo>
                <a:lnTo>
                  <a:pt x="708322" y="3206920"/>
                </a:lnTo>
                <a:lnTo>
                  <a:pt x="744599" y="3233827"/>
                </a:lnTo>
                <a:lnTo>
                  <a:pt x="781572" y="3259868"/>
                </a:lnTo>
                <a:lnTo>
                  <a:pt x="819225" y="3285028"/>
                </a:lnTo>
                <a:lnTo>
                  <a:pt x="857543" y="3309292"/>
                </a:lnTo>
                <a:lnTo>
                  <a:pt x="896509" y="3332643"/>
                </a:lnTo>
                <a:lnTo>
                  <a:pt x="936108" y="3355067"/>
                </a:lnTo>
                <a:lnTo>
                  <a:pt x="976325" y="3376549"/>
                </a:lnTo>
                <a:lnTo>
                  <a:pt x="1017142" y="3397072"/>
                </a:lnTo>
                <a:lnTo>
                  <a:pt x="1058545" y="3416620"/>
                </a:lnTo>
                <a:lnTo>
                  <a:pt x="1100517" y="3435180"/>
                </a:lnTo>
                <a:lnTo>
                  <a:pt x="1143042" y="3452735"/>
                </a:lnTo>
                <a:lnTo>
                  <a:pt x="1186105" y="3469269"/>
                </a:lnTo>
                <a:lnTo>
                  <a:pt x="1229690" y="3484768"/>
                </a:lnTo>
                <a:lnTo>
                  <a:pt x="1273780" y="3499215"/>
                </a:lnTo>
                <a:lnTo>
                  <a:pt x="1318361" y="3512595"/>
                </a:lnTo>
                <a:lnTo>
                  <a:pt x="1363415" y="3524893"/>
                </a:lnTo>
                <a:lnTo>
                  <a:pt x="1408928" y="3536094"/>
                </a:lnTo>
                <a:lnTo>
                  <a:pt x="1454884" y="3546181"/>
                </a:lnTo>
                <a:lnTo>
                  <a:pt x="1501265" y="3555139"/>
                </a:lnTo>
                <a:lnTo>
                  <a:pt x="1548058" y="3562953"/>
                </a:lnTo>
                <a:lnTo>
                  <a:pt x="1595245" y="3569608"/>
                </a:lnTo>
                <a:lnTo>
                  <a:pt x="1642811" y="3575087"/>
                </a:lnTo>
                <a:lnTo>
                  <a:pt x="1690740" y="3579376"/>
                </a:lnTo>
                <a:lnTo>
                  <a:pt x="1739016" y="3582458"/>
                </a:lnTo>
                <a:lnTo>
                  <a:pt x="1787624" y="3584319"/>
                </a:lnTo>
                <a:lnTo>
                  <a:pt x="1836546" y="3584943"/>
                </a:lnTo>
                <a:lnTo>
                  <a:pt x="1885475" y="3584319"/>
                </a:lnTo>
                <a:lnTo>
                  <a:pt x="1934089" y="3582458"/>
                </a:lnTo>
                <a:lnTo>
                  <a:pt x="1982371" y="3579376"/>
                </a:lnTo>
                <a:lnTo>
                  <a:pt x="2030305" y="3575087"/>
                </a:lnTo>
                <a:lnTo>
                  <a:pt x="2077876" y="3569608"/>
                </a:lnTo>
                <a:lnTo>
                  <a:pt x="2125069" y="3562953"/>
                </a:lnTo>
                <a:lnTo>
                  <a:pt x="2171866" y="3555139"/>
                </a:lnTo>
                <a:lnTo>
                  <a:pt x="2218252" y="3546181"/>
                </a:lnTo>
                <a:lnTo>
                  <a:pt x="2264212" y="3536094"/>
                </a:lnTo>
                <a:lnTo>
                  <a:pt x="2309730" y="3524893"/>
                </a:lnTo>
                <a:lnTo>
                  <a:pt x="2354788" y="3512595"/>
                </a:lnTo>
                <a:lnTo>
                  <a:pt x="2399373" y="3499215"/>
                </a:lnTo>
                <a:lnTo>
                  <a:pt x="2443468" y="3484768"/>
                </a:lnTo>
                <a:lnTo>
                  <a:pt x="2487056" y="3469269"/>
                </a:lnTo>
                <a:lnTo>
                  <a:pt x="2530123" y="3452735"/>
                </a:lnTo>
                <a:lnTo>
                  <a:pt x="2572652" y="3435180"/>
                </a:lnTo>
                <a:lnTo>
                  <a:pt x="2614627" y="3416620"/>
                </a:lnTo>
                <a:lnTo>
                  <a:pt x="2656032" y="3397072"/>
                </a:lnTo>
                <a:lnTo>
                  <a:pt x="2696853" y="3376549"/>
                </a:lnTo>
                <a:lnTo>
                  <a:pt x="2737072" y="3355067"/>
                </a:lnTo>
                <a:lnTo>
                  <a:pt x="2776674" y="3332643"/>
                </a:lnTo>
                <a:lnTo>
                  <a:pt x="2815643" y="3309292"/>
                </a:lnTo>
                <a:lnTo>
                  <a:pt x="2853964" y="3285028"/>
                </a:lnTo>
                <a:lnTo>
                  <a:pt x="2891619" y="3259868"/>
                </a:lnTo>
                <a:lnTo>
                  <a:pt x="2928594" y="3233827"/>
                </a:lnTo>
                <a:lnTo>
                  <a:pt x="2964873" y="3206920"/>
                </a:lnTo>
                <a:lnTo>
                  <a:pt x="3000439" y="3179164"/>
                </a:lnTo>
                <a:lnTo>
                  <a:pt x="3035277" y="3150573"/>
                </a:lnTo>
                <a:lnTo>
                  <a:pt x="3069372" y="3121163"/>
                </a:lnTo>
                <a:lnTo>
                  <a:pt x="3102706" y="3090949"/>
                </a:lnTo>
                <a:lnTo>
                  <a:pt x="3135264" y="3059947"/>
                </a:lnTo>
                <a:lnTo>
                  <a:pt x="3167031" y="3028173"/>
                </a:lnTo>
                <a:lnTo>
                  <a:pt x="3197991" y="2995641"/>
                </a:lnTo>
                <a:lnTo>
                  <a:pt x="3228127" y="2962368"/>
                </a:lnTo>
                <a:lnTo>
                  <a:pt x="3257423" y="2928368"/>
                </a:lnTo>
                <a:lnTo>
                  <a:pt x="3285865" y="2893658"/>
                </a:lnTo>
                <a:lnTo>
                  <a:pt x="3313436" y="2858253"/>
                </a:lnTo>
                <a:lnTo>
                  <a:pt x="3340119" y="2822168"/>
                </a:lnTo>
                <a:lnTo>
                  <a:pt x="3365900" y="2785419"/>
                </a:lnTo>
                <a:lnTo>
                  <a:pt x="3390763" y="2748021"/>
                </a:lnTo>
                <a:lnTo>
                  <a:pt x="3414691" y="2709990"/>
                </a:lnTo>
                <a:lnTo>
                  <a:pt x="3437669" y="2671341"/>
                </a:lnTo>
                <a:lnTo>
                  <a:pt x="3459680" y="2632090"/>
                </a:lnTo>
                <a:lnTo>
                  <a:pt x="3480710" y="2592252"/>
                </a:lnTo>
                <a:lnTo>
                  <a:pt x="3500741" y="2551843"/>
                </a:lnTo>
                <a:lnTo>
                  <a:pt x="3519759" y="2510878"/>
                </a:lnTo>
                <a:lnTo>
                  <a:pt x="3537747" y="2469372"/>
                </a:lnTo>
                <a:lnTo>
                  <a:pt x="3554690" y="2427342"/>
                </a:lnTo>
                <a:lnTo>
                  <a:pt x="3570571" y="2384802"/>
                </a:lnTo>
                <a:lnTo>
                  <a:pt x="3585375" y="2341769"/>
                </a:lnTo>
                <a:lnTo>
                  <a:pt x="3599086" y="2298257"/>
                </a:lnTo>
                <a:lnTo>
                  <a:pt x="3611688" y="2254282"/>
                </a:lnTo>
                <a:lnTo>
                  <a:pt x="3623165" y="2209859"/>
                </a:lnTo>
                <a:lnTo>
                  <a:pt x="3633501" y="2165005"/>
                </a:lnTo>
                <a:lnTo>
                  <a:pt x="3642681" y="2119734"/>
                </a:lnTo>
                <a:lnTo>
                  <a:pt x="3650688" y="2074062"/>
                </a:lnTo>
                <a:lnTo>
                  <a:pt x="3657507" y="2028005"/>
                </a:lnTo>
                <a:lnTo>
                  <a:pt x="3663121" y="1981578"/>
                </a:lnTo>
                <a:lnTo>
                  <a:pt x="3667516" y="1934796"/>
                </a:lnTo>
                <a:lnTo>
                  <a:pt x="3670675" y="1887675"/>
                </a:lnTo>
                <a:lnTo>
                  <a:pt x="3672581" y="1840230"/>
                </a:lnTo>
                <a:lnTo>
                  <a:pt x="3673220" y="1792478"/>
                </a:lnTo>
                <a:lnTo>
                  <a:pt x="3672581" y="1744725"/>
                </a:lnTo>
                <a:lnTo>
                  <a:pt x="3670675" y="1697280"/>
                </a:lnTo>
                <a:lnTo>
                  <a:pt x="3667516" y="1650159"/>
                </a:lnTo>
                <a:lnTo>
                  <a:pt x="3663121" y="1603377"/>
                </a:lnTo>
                <a:lnTo>
                  <a:pt x="3657507" y="1556950"/>
                </a:lnTo>
                <a:lnTo>
                  <a:pt x="3650688" y="1510892"/>
                </a:lnTo>
                <a:lnTo>
                  <a:pt x="3642681" y="1465220"/>
                </a:lnTo>
                <a:lnTo>
                  <a:pt x="3633501" y="1419949"/>
                </a:lnTo>
                <a:lnTo>
                  <a:pt x="3623165" y="1375095"/>
                </a:lnTo>
                <a:lnTo>
                  <a:pt x="3611688" y="1330672"/>
                </a:lnTo>
                <a:lnTo>
                  <a:pt x="3599086" y="1286697"/>
                </a:lnTo>
                <a:lnTo>
                  <a:pt x="3585375" y="1243185"/>
                </a:lnTo>
                <a:lnTo>
                  <a:pt x="3570571" y="1200151"/>
                </a:lnTo>
                <a:lnTo>
                  <a:pt x="3554690" y="1157611"/>
                </a:lnTo>
                <a:lnTo>
                  <a:pt x="3537747" y="1115581"/>
                </a:lnTo>
                <a:lnTo>
                  <a:pt x="3519759" y="1074075"/>
                </a:lnTo>
                <a:lnTo>
                  <a:pt x="3500741" y="1033110"/>
                </a:lnTo>
                <a:lnTo>
                  <a:pt x="3480710" y="992700"/>
                </a:lnTo>
                <a:lnTo>
                  <a:pt x="3459680" y="952862"/>
                </a:lnTo>
                <a:lnTo>
                  <a:pt x="3437669" y="913611"/>
                </a:lnTo>
                <a:lnTo>
                  <a:pt x="3414691" y="874961"/>
                </a:lnTo>
                <a:lnTo>
                  <a:pt x="3390763" y="836930"/>
                </a:lnTo>
                <a:lnTo>
                  <a:pt x="3365900" y="799532"/>
                </a:lnTo>
                <a:lnTo>
                  <a:pt x="3340119" y="762782"/>
                </a:lnTo>
                <a:lnTo>
                  <a:pt x="3313436" y="726697"/>
                </a:lnTo>
                <a:lnTo>
                  <a:pt x="3285865" y="691292"/>
                </a:lnTo>
                <a:lnTo>
                  <a:pt x="3257423" y="656581"/>
                </a:lnTo>
                <a:lnTo>
                  <a:pt x="3228127" y="622582"/>
                </a:lnTo>
                <a:lnTo>
                  <a:pt x="3197991" y="589308"/>
                </a:lnTo>
                <a:lnTo>
                  <a:pt x="3167031" y="556776"/>
                </a:lnTo>
                <a:lnTo>
                  <a:pt x="3135264" y="525002"/>
                </a:lnTo>
                <a:lnTo>
                  <a:pt x="3102706" y="493999"/>
                </a:lnTo>
                <a:lnTo>
                  <a:pt x="3069372" y="463785"/>
                </a:lnTo>
                <a:lnTo>
                  <a:pt x="3035277" y="434375"/>
                </a:lnTo>
                <a:lnTo>
                  <a:pt x="3000439" y="405784"/>
                </a:lnTo>
                <a:lnTo>
                  <a:pt x="2964873" y="378027"/>
                </a:lnTo>
                <a:lnTo>
                  <a:pt x="2928594" y="351120"/>
                </a:lnTo>
                <a:lnTo>
                  <a:pt x="2891619" y="325079"/>
                </a:lnTo>
                <a:lnTo>
                  <a:pt x="2853964" y="299918"/>
                </a:lnTo>
                <a:lnTo>
                  <a:pt x="2815643" y="275654"/>
                </a:lnTo>
                <a:lnTo>
                  <a:pt x="2776674" y="252302"/>
                </a:lnTo>
                <a:lnTo>
                  <a:pt x="2737072" y="229878"/>
                </a:lnTo>
                <a:lnTo>
                  <a:pt x="2696853" y="208396"/>
                </a:lnTo>
                <a:lnTo>
                  <a:pt x="2656032" y="187873"/>
                </a:lnTo>
                <a:lnTo>
                  <a:pt x="2614627" y="168324"/>
                </a:lnTo>
                <a:lnTo>
                  <a:pt x="2572652" y="149764"/>
                </a:lnTo>
                <a:lnTo>
                  <a:pt x="2530123" y="132209"/>
                </a:lnTo>
                <a:lnTo>
                  <a:pt x="2487056" y="115675"/>
                </a:lnTo>
                <a:lnTo>
                  <a:pt x="2443468" y="100176"/>
                </a:lnTo>
                <a:lnTo>
                  <a:pt x="2399373" y="85729"/>
                </a:lnTo>
                <a:lnTo>
                  <a:pt x="2354788" y="72348"/>
                </a:lnTo>
                <a:lnTo>
                  <a:pt x="2309730" y="60050"/>
                </a:lnTo>
                <a:lnTo>
                  <a:pt x="2264212" y="48849"/>
                </a:lnTo>
                <a:lnTo>
                  <a:pt x="2218252" y="38762"/>
                </a:lnTo>
                <a:lnTo>
                  <a:pt x="2171866" y="29804"/>
                </a:lnTo>
                <a:lnTo>
                  <a:pt x="2125069" y="21989"/>
                </a:lnTo>
                <a:lnTo>
                  <a:pt x="2077876" y="15335"/>
                </a:lnTo>
                <a:lnTo>
                  <a:pt x="2030305" y="9855"/>
                </a:lnTo>
                <a:lnTo>
                  <a:pt x="1982371" y="5567"/>
                </a:lnTo>
                <a:lnTo>
                  <a:pt x="1934089" y="2484"/>
                </a:lnTo>
                <a:lnTo>
                  <a:pt x="1885475" y="623"/>
                </a:lnTo>
                <a:lnTo>
                  <a:pt x="1836546" y="0"/>
                </a:lnTo>
                <a:close/>
              </a:path>
            </a:pathLst>
          </a:custGeom>
          <a:solidFill>
            <a:srgbClr val="20B57A">
              <a:alpha val="4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2628519"/>
            <a:ext cx="2972435" cy="3021330"/>
          </a:xfrm>
          <a:custGeom>
            <a:avLst/>
            <a:gdLst/>
            <a:ahLst/>
            <a:cxnLst/>
            <a:rect l="l" t="t" r="r" b="b"/>
            <a:pathLst>
              <a:path w="2972435" h="3021329">
                <a:moveTo>
                  <a:pt x="1486027" y="0"/>
                </a:moveTo>
                <a:lnTo>
                  <a:pt x="1437932" y="776"/>
                </a:lnTo>
                <a:lnTo>
                  <a:pt x="1390219" y="3088"/>
                </a:lnTo>
                <a:lnTo>
                  <a:pt x="1342910" y="6914"/>
                </a:lnTo>
                <a:lnTo>
                  <a:pt x="1296029" y="12230"/>
                </a:lnTo>
                <a:lnTo>
                  <a:pt x="1249599" y="19012"/>
                </a:lnTo>
                <a:lnTo>
                  <a:pt x="1203643" y="27236"/>
                </a:lnTo>
                <a:lnTo>
                  <a:pt x="1158183" y="36880"/>
                </a:lnTo>
                <a:lnTo>
                  <a:pt x="1113244" y="47920"/>
                </a:lnTo>
                <a:lnTo>
                  <a:pt x="1068848" y="60333"/>
                </a:lnTo>
                <a:lnTo>
                  <a:pt x="1025018" y="74094"/>
                </a:lnTo>
                <a:lnTo>
                  <a:pt x="981776" y="89181"/>
                </a:lnTo>
                <a:lnTo>
                  <a:pt x="939148" y="105570"/>
                </a:lnTo>
                <a:lnTo>
                  <a:pt x="897154" y="123238"/>
                </a:lnTo>
                <a:lnTo>
                  <a:pt x="855819" y="142162"/>
                </a:lnTo>
                <a:lnTo>
                  <a:pt x="815165" y="162317"/>
                </a:lnTo>
                <a:lnTo>
                  <a:pt x="775216" y="183680"/>
                </a:lnTo>
                <a:lnTo>
                  <a:pt x="735994" y="206229"/>
                </a:lnTo>
                <a:lnTo>
                  <a:pt x="697522" y="229939"/>
                </a:lnTo>
                <a:lnTo>
                  <a:pt x="659825" y="254787"/>
                </a:lnTo>
                <a:lnTo>
                  <a:pt x="622924" y="280749"/>
                </a:lnTo>
                <a:lnTo>
                  <a:pt x="586843" y="307803"/>
                </a:lnTo>
                <a:lnTo>
                  <a:pt x="551605" y="335925"/>
                </a:lnTo>
                <a:lnTo>
                  <a:pt x="517232" y="365090"/>
                </a:lnTo>
                <a:lnTo>
                  <a:pt x="483749" y="395277"/>
                </a:lnTo>
                <a:lnTo>
                  <a:pt x="451178" y="426461"/>
                </a:lnTo>
                <a:lnTo>
                  <a:pt x="419541" y="458619"/>
                </a:lnTo>
                <a:lnTo>
                  <a:pt x="388863" y="491728"/>
                </a:lnTo>
                <a:lnTo>
                  <a:pt x="359167" y="525763"/>
                </a:lnTo>
                <a:lnTo>
                  <a:pt x="330474" y="560703"/>
                </a:lnTo>
                <a:lnTo>
                  <a:pt x="302809" y="596522"/>
                </a:lnTo>
                <a:lnTo>
                  <a:pt x="276194" y="633198"/>
                </a:lnTo>
                <a:lnTo>
                  <a:pt x="250653" y="670708"/>
                </a:lnTo>
                <a:lnTo>
                  <a:pt x="226208" y="709027"/>
                </a:lnTo>
                <a:lnTo>
                  <a:pt x="202882" y="748133"/>
                </a:lnTo>
                <a:lnTo>
                  <a:pt x="180700" y="788002"/>
                </a:lnTo>
                <a:lnTo>
                  <a:pt x="159683" y="828610"/>
                </a:lnTo>
                <a:lnTo>
                  <a:pt x="139855" y="869934"/>
                </a:lnTo>
                <a:lnTo>
                  <a:pt x="121239" y="911951"/>
                </a:lnTo>
                <a:lnTo>
                  <a:pt x="103857" y="954638"/>
                </a:lnTo>
                <a:lnTo>
                  <a:pt x="87734" y="997970"/>
                </a:lnTo>
                <a:lnTo>
                  <a:pt x="72892" y="1041924"/>
                </a:lnTo>
                <a:lnTo>
                  <a:pt x="59354" y="1086477"/>
                </a:lnTo>
                <a:lnTo>
                  <a:pt x="47143" y="1131606"/>
                </a:lnTo>
                <a:lnTo>
                  <a:pt x="36282" y="1177287"/>
                </a:lnTo>
                <a:lnTo>
                  <a:pt x="26794" y="1223496"/>
                </a:lnTo>
                <a:lnTo>
                  <a:pt x="18703" y="1270210"/>
                </a:lnTo>
                <a:lnTo>
                  <a:pt x="12031" y="1317406"/>
                </a:lnTo>
                <a:lnTo>
                  <a:pt x="6802" y="1365060"/>
                </a:lnTo>
                <a:lnTo>
                  <a:pt x="3038" y="1413149"/>
                </a:lnTo>
                <a:lnTo>
                  <a:pt x="763" y="1461649"/>
                </a:lnTo>
                <a:lnTo>
                  <a:pt x="0" y="1510537"/>
                </a:lnTo>
                <a:lnTo>
                  <a:pt x="763" y="1559426"/>
                </a:lnTo>
                <a:lnTo>
                  <a:pt x="3038" y="1607926"/>
                </a:lnTo>
                <a:lnTo>
                  <a:pt x="6802" y="1656015"/>
                </a:lnTo>
                <a:lnTo>
                  <a:pt x="12031" y="1703669"/>
                </a:lnTo>
                <a:lnTo>
                  <a:pt x="18703" y="1750865"/>
                </a:lnTo>
                <a:lnTo>
                  <a:pt x="26794" y="1797580"/>
                </a:lnTo>
                <a:lnTo>
                  <a:pt x="36282" y="1843789"/>
                </a:lnTo>
                <a:lnTo>
                  <a:pt x="47143" y="1889470"/>
                </a:lnTo>
                <a:lnTo>
                  <a:pt x="59354" y="1934599"/>
                </a:lnTo>
                <a:lnTo>
                  <a:pt x="72892" y="1979152"/>
                </a:lnTo>
                <a:lnTo>
                  <a:pt x="87734" y="2023107"/>
                </a:lnTo>
                <a:lnTo>
                  <a:pt x="103857" y="2066439"/>
                </a:lnTo>
                <a:lnTo>
                  <a:pt x="121239" y="2109126"/>
                </a:lnTo>
                <a:lnTo>
                  <a:pt x="139855" y="2151143"/>
                </a:lnTo>
                <a:lnTo>
                  <a:pt x="159683" y="2192468"/>
                </a:lnTo>
                <a:lnTo>
                  <a:pt x="180700" y="2233076"/>
                </a:lnTo>
                <a:lnTo>
                  <a:pt x="202882" y="2272945"/>
                </a:lnTo>
                <a:lnTo>
                  <a:pt x="226208" y="2312051"/>
                </a:lnTo>
                <a:lnTo>
                  <a:pt x="250653" y="2350371"/>
                </a:lnTo>
                <a:lnTo>
                  <a:pt x="276194" y="2387881"/>
                </a:lnTo>
                <a:lnTo>
                  <a:pt x="302809" y="2424558"/>
                </a:lnTo>
                <a:lnTo>
                  <a:pt x="330474" y="2460377"/>
                </a:lnTo>
                <a:lnTo>
                  <a:pt x="359167" y="2495317"/>
                </a:lnTo>
                <a:lnTo>
                  <a:pt x="388863" y="2529353"/>
                </a:lnTo>
                <a:lnTo>
                  <a:pt x="419541" y="2562462"/>
                </a:lnTo>
                <a:lnTo>
                  <a:pt x="451178" y="2594620"/>
                </a:lnTo>
                <a:lnTo>
                  <a:pt x="483749" y="2625805"/>
                </a:lnTo>
                <a:lnTo>
                  <a:pt x="517232" y="2655992"/>
                </a:lnTo>
                <a:lnTo>
                  <a:pt x="551605" y="2685158"/>
                </a:lnTo>
                <a:lnTo>
                  <a:pt x="586843" y="2713280"/>
                </a:lnTo>
                <a:lnTo>
                  <a:pt x="622924" y="2740334"/>
                </a:lnTo>
                <a:lnTo>
                  <a:pt x="659825" y="2766297"/>
                </a:lnTo>
                <a:lnTo>
                  <a:pt x="697522" y="2791145"/>
                </a:lnTo>
                <a:lnTo>
                  <a:pt x="735994" y="2814856"/>
                </a:lnTo>
                <a:lnTo>
                  <a:pt x="775216" y="2837404"/>
                </a:lnTo>
                <a:lnTo>
                  <a:pt x="815165" y="2858768"/>
                </a:lnTo>
                <a:lnTo>
                  <a:pt x="855819" y="2878924"/>
                </a:lnTo>
                <a:lnTo>
                  <a:pt x="897154" y="2897847"/>
                </a:lnTo>
                <a:lnTo>
                  <a:pt x="939148" y="2915515"/>
                </a:lnTo>
                <a:lnTo>
                  <a:pt x="981776" y="2931905"/>
                </a:lnTo>
                <a:lnTo>
                  <a:pt x="1025018" y="2946992"/>
                </a:lnTo>
                <a:lnTo>
                  <a:pt x="1068848" y="2960754"/>
                </a:lnTo>
                <a:lnTo>
                  <a:pt x="1113244" y="2973167"/>
                </a:lnTo>
                <a:lnTo>
                  <a:pt x="1158183" y="2984207"/>
                </a:lnTo>
                <a:lnTo>
                  <a:pt x="1203643" y="2993851"/>
                </a:lnTo>
                <a:lnTo>
                  <a:pt x="1249599" y="3002076"/>
                </a:lnTo>
                <a:lnTo>
                  <a:pt x="1296029" y="3008858"/>
                </a:lnTo>
                <a:lnTo>
                  <a:pt x="1342910" y="3014173"/>
                </a:lnTo>
                <a:lnTo>
                  <a:pt x="1390219" y="3017999"/>
                </a:lnTo>
                <a:lnTo>
                  <a:pt x="1437932" y="3020312"/>
                </a:lnTo>
                <a:lnTo>
                  <a:pt x="1486027" y="3021088"/>
                </a:lnTo>
                <a:lnTo>
                  <a:pt x="1534119" y="3020312"/>
                </a:lnTo>
                <a:lnTo>
                  <a:pt x="1581829" y="3017999"/>
                </a:lnTo>
                <a:lnTo>
                  <a:pt x="1629135" y="3014173"/>
                </a:lnTo>
                <a:lnTo>
                  <a:pt x="1676014" y="3008858"/>
                </a:lnTo>
                <a:lnTo>
                  <a:pt x="1722442" y="3002076"/>
                </a:lnTo>
                <a:lnTo>
                  <a:pt x="1768396" y="2993851"/>
                </a:lnTo>
                <a:lnTo>
                  <a:pt x="1813854" y="2984207"/>
                </a:lnTo>
                <a:lnTo>
                  <a:pt x="1858792" y="2973167"/>
                </a:lnTo>
                <a:lnTo>
                  <a:pt x="1903187" y="2960754"/>
                </a:lnTo>
                <a:lnTo>
                  <a:pt x="1947016" y="2946992"/>
                </a:lnTo>
                <a:lnTo>
                  <a:pt x="1990256" y="2931905"/>
                </a:lnTo>
                <a:lnTo>
                  <a:pt x="2032885" y="2915515"/>
                </a:lnTo>
                <a:lnTo>
                  <a:pt x="2074878" y="2897847"/>
                </a:lnTo>
                <a:lnTo>
                  <a:pt x="2116212" y="2878924"/>
                </a:lnTo>
                <a:lnTo>
                  <a:pt x="2156866" y="2858768"/>
                </a:lnTo>
                <a:lnTo>
                  <a:pt x="2196815" y="2837404"/>
                </a:lnTo>
                <a:lnTo>
                  <a:pt x="2236037" y="2814856"/>
                </a:lnTo>
                <a:lnTo>
                  <a:pt x="2274508" y="2791145"/>
                </a:lnTo>
                <a:lnTo>
                  <a:pt x="2312206" y="2766297"/>
                </a:lnTo>
                <a:lnTo>
                  <a:pt x="2349107" y="2740334"/>
                </a:lnTo>
                <a:lnTo>
                  <a:pt x="2385188" y="2713280"/>
                </a:lnTo>
                <a:lnTo>
                  <a:pt x="2420427" y="2685158"/>
                </a:lnTo>
                <a:lnTo>
                  <a:pt x="2454800" y="2655992"/>
                </a:lnTo>
                <a:lnTo>
                  <a:pt x="2488284" y="2625805"/>
                </a:lnTo>
                <a:lnTo>
                  <a:pt x="2520856" y="2594620"/>
                </a:lnTo>
                <a:lnTo>
                  <a:pt x="2552493" y="2562462"/>
                </a:lnTo>
                <a:lnTo>
                  <a:pt x="2583172" y="2529353"/>
                </a:lnTo>
                <a:lnTo>
                  <a:pt x="2612870" y="2495317"/>
                </a:lnTo>
                <a:lnTo>
                  <a:pt x="2641563" y="2460377"/>
                </a:lnTo>
                <a:lnTo>
                  <a:pt x="2669229" y="2424558"/>
                </a:lnTo>
                <a:lnTo>
                  <a:pt x="2695845" y="2387881"/>
                </a:lnTo>
                <a:lnTo>
                  <a:pt x="2721387" y="2350371"/>
                </a:lnTo>
                <a:lnTo>
                  <a:pt x="2745833" y="2312051"/>
                </a:lnTo>
                <a:lnTo>
                  <a:pt x="2769159" y="2272945"/>
                </a:lnTo>
                <a:lnTo>
                  <a:pt x="2791343" y="2233076"/>
                </a:lnTo>
                <a:lnTo>
                  <a:pt x="2812361" y="2192468"/>
                </a:lnTo>
                <a:lnTo>
                  <a:pt x="2832190" y="2151143"/>
                </a:lnTo>
                <a:lnTo>
                  <a:pt x="2850807" y="2109126"/>
                </a:lnTo>
                <a:lnTo>
                  <a:pt x="2868189" y="2066439"/>
                </a:lnTo>
                <a:lnTo>
                  <a:pt x="2884313" y="2023107"/>
                </a:lnTo>
                <a:lnTo>
                  <a:pt x="2899157" y="1979152"/>
                </a:lnTo>
                <a:lnTo>
                  <a:pt x="2912696" y="1934599"/>
                </a:lnTo>
                <a:lnTo>
                  <a:pt x="2924907" y="1889470"/>
                </a:lnTo>
                <a:lnTo>
                  <a:pt x="2935769" y="1843789"/>
                </a:lnTo>
                <a:lnTo>
                  <a:pt x="2945257" y="1797580"/>
                </a:lnTo>
                <a:lnTo>
                  <a:pt x="2953349" y="1750865"/>
                </a:lnTo>
                <a:lnTo>
                  <a:pt x="2960021" y="1703669"/>
                </a:lnTo>
                <a:lnTo>
                  <a:pt x="2965251" y="1656015"/>
                </a:lnTo>
                <a:lnTo>
                  <a:pt x="2969015" y="1607926"/>
                </a:lnTo>
                <a:lnTo>
                  <a:pt x="2971290" y="1559426"/>
                </a:lnTo>
                <a:lnTo>
                  <a:pt x="2972054" y="1510537"/>
                </a:lnTo>
                <a:lnTo>
                  <a:pt x="2971290" y="1461649"/>
                </a:lnTo>
                <a:lnTo>
                  <a:pt x="2969015" y="1413149"/>
                </a:lnTo>
                <a:lnTo>
                  <a:pt x="2965251" y="1365060"/>
                </a:lnTo>
                <a:lnTo>
                  <a:pt x="2960021" y="1317406"/>
                </a:lnTo>
                <a:lnTo>
                  <a:pt x="2953349" y="1270210"/>
                </a:lnTo>
                <a:lnTo>
                  <a:pt x="2945257" y="1223496"/>
                </a:lnTo>
                <a:lnTo>
                  <a:pt x="2935769" y="1177287"/>
                </a:lnTo>
                <a:lnTo>
                  <a:pt x="2924907" y="1131606"/>
                </a:lnTo>
                <a:lnTo>
                  <a:pt x="2912696" y="1086477"/>
                </a:lnTo>
                <a:lnTo>
                  <a:pt x="2899157" y="1041924"/>
                </a:lnTo>
                <a:lnTo>
                  <a:pt x="2884313" y="997970"/>
                </a:lnTo>
                <a:lnTo>
                  <a:pt x="2868189" y="954638"/>
                </a:lnTo>
                <a:lnTo>
                  <a:pt x="2850807" y="911951"/>
                </a:lnTo>
                <a:lnTo>
                  <a:pt x="2832190" y="869934"/>
                </a:lnTo>
                <a:lnTo>
                  <a:pt x="2812361" y="828610"/>
                </a:lnTo>
                <a:lnTo>
                  <a:pt x="2791343" y="788002"/>
                </a:lnTo>
                <a:lnTo>
                  <a:pt x="2769159" y="748133"/>
                </a:lnTo>
                <a:lnTo>
                  <a:pt x="2745833" y="709027"/>
                </a:lnTo>
                <a:lnTo>
                  <a:pt x="2721387" y="670708"/>
                </a:lnTo>
                <a:lnTo>
                  <a:pt x="2695845" y="633198"/>
                </a:lnTo>
                <a:lnTo>
                  <a:pt x="2669229" y="596522"/>
                </a:lnTo>
                <a:lnTo>
                  <a:pt x="2641563" y="560703"/>
                </a:lnTo>
                <a:lnTo>
                  <a:pt x="2612870" y="525763"/>
                </a:lnTo>
                <a:lnTo>
                  <a:pt x="2583172" y="491728"/>
                </a:lnTo>
                <a:lnTo>
                  <a:pt x="2552493" y="458619"/>
                </a:lnTo>
                <a:lnTo>
                  <a:pt x="2520856" y="426461"/>
                </a:lnTo>
                <a:lnTo>
                  <a:pt x="2488284" y="395277"/>
                </a:lnTo>
                <a:lnTo>
                  <a:pt x="2454800" y="365090"/>
                </a:lnTo>
                <a:lnTo>
                  <a:pt x="2420427" y="335925"/>
                </a:lnTo>
                <a:lnTo>
                  <a:pt x="2385188" y="307803"/>
                </a:lnTo>
                <a:lnTo>
                  <a:pt x="2349107" y="280749"/>
                </a:lnTo>
                <a:lnTo>
                  <a:pt x="2312206" y="254787"/>
                </a:lnTo>
                <a:lnTo>
                  <a:pt x="2274508" y="229939"/>
                </a:lnTo>
                <a:lnTo>
                  <a:pt x="2236037" y="206229"/>
                </a:lnTo>
                <a:lnTo>
                  <a:pt x="2196815" y="183680"/>
                </a:lnTo>
                <a:lnTo>
                  <a:pt x="2156866" y="162317"/>
                </a:lnTo>
                <a:lnTo>
                  <a:pt x="2116212" y="142162"/>
                </a:lnTo>
                <a:lnTo>
                  <a:pt x="2074878" y="123238"/>
                </a:lnTo>
                <a:lnTo>
                  <a:pt x="2032885" y="105570"/>
                </a:lnTo>
                <a:lnTo>
                  <a:pt x="1990256" y="89181"/>
                </a:lnTo>
                <a:lnTo>
                  <a:pt x="1947016" y="74094"/>
                </a:lnTo>
                <a:lnTo>
                  <a:pt x="1903187" y="60333"/>
                </a:lnTo>
                <a:lnTo>
                  <a:pt x="1858792" y="47920"/>
                </a:lnTo>
                <a:lnTo>
                  <a:pt x="1813854" y="36880"/>
                </a:lnTo>
                <a:lnTo>
                  <a:pt x="1768396" y="27236"/>
                </a:lnTo>
                <a:lnTo>
                  <a:pt x="1722442" y="19012"/>
                </a:lnTo>
                <a:lnTo>
                  <a:pt x="1676014" y="12230"/>
                </a:lnTo>
                <a:lnTo>
                  <a:pt x="1629135" y="6914"/>
                </a:lnTo>
                <a:lnTo>
                  <a:pt x="1581829" y="3088"/>
                </a:lnTo>
                <a:lnTo>
                  <a:pt x="1534119" y="776"/>
                </a:lnTo>
                <a:lnTo>
                  <a:pt x="1486027" y="0"/>
                </a:lnTo>
                <a:close/>
              </a:path>
            </a:pathLst>
          </a:custGeom>
          <a:solidFill>
            <a:srgbClr val="F4B083">
              <a:alpha val="6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46256" y="101942"/>
            <a:ext cx="1132687" cy="29518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070" y="101930"/>
            <a:ext cx="469201" cy="4634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07864" y="186689"/>
            <a:ext cx="2176271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75789" y="2431796"/>
            <a:ext cx="8440420" cy="1567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292027"/>
            <a:ext cx="12192000" cy="1193425"/>
          </a:xfrm>
          <a:prstGeom prst="rect">
            <a:avLst/>
          </a:prstGeom>
          <a:solidFill>
            <a:srgbClr val="21B57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ЧАТ-БОТ</a:t>
            </a:r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028" y="169890"/>
            <a:ext cx="2316880" cy="56584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563" y="70389"/>
            <a:ext cx="687585" cy="487085"/>
          </a:xfrm>
          <a:prstGeom prst="rect">
            <a:avLst/>
          </a:prstGeom>
        </p:spPr>
      </p:pic>
      <p:pic>
        <p:nvPicPr>
          <p:cNvPr id="2050" name="Picture 2" descr="https://static.tildacdn.com/tild6332-3932-4531-b832-323565613662/__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1" y="4343400"/>
            <a:ext cx="2047539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3103" y="1755598"/>
            <a:ext cx="8725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B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сервисы для проведения дистанционных мероприятий, включая онлайн-консультирование</a:t>
            </a:r>
          </a:p>
        </p:txBody>
      </p:sp>
      <p:pic>
        <p:nvPicPr>
          <p:cNvPr id="9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58896" y="39631"/>
            <a:ext cx="744461" cy="735380"/>
          </a:xfrm>
          <a:prstGeom prst="rect">
            <a:avLst/>
          </a:prstGeom>
        </p:spPr>
      </p:pic>
      <p:pic>
        <p:nvPicPr>
          <p:cNvPr id="11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73765" y="37834"/>
            <a:ext cx="1812925" cy="738974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207828A2-F2EB-00DB-6DE0-EC4003DA67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86800" y="3874046"/>
            <a:ext cx="3366930" cy="1201547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26695" marR="5080" algn="l">
              <a:lnSpc>
                <a:spcPct val="101600"/>
              </a:lnSpc>
              <a:spcBef>
                <a:spcPts val="30"/>
              </a:spcBef>
            </a:pPr>
            <a:r>
              <a:rPr lang="ru-RU" sz="1100" dirty="0">
                <a:solidFill>
                  <a:srgbClr val="21B5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Докладчик:</a:t>
            </a:r>
          </a:p>
          <a:p>
            <a:pPr marL="226695" marR="5080" algn="l">
              <a:lnSpc>
                <a:spcPct val="101600"/>
              </a:lnSpc>
              <a:spcBef>
                <a:spcPts val="30"/>
              </a:spcBef>
            </a:pPr>
            <a:r>
              <a:rPr lang="ru-RU" sz="1100" dirty="0">
                <a:solidFill>
                  <a:srgbClr val="21B5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И.о. директора ОБУСО «ЦЕНТР СОЦИАЛЬНОЙ ПОМОЩИ СЕМЬЕ И ДЕТЯМ «НА МОСКОВСКОЙ»»</a:t>
            </a:r>
          </a:p>
          <a:p>
            <a:pPr marL="226695" marR="5080" algn="l">
              <a:lnSpc>
                <a:spcPct val="101600"/>
              </a:lnSpc>
              <a:spcBef>
                <a:spcPts val="30"/>
              </a:spcBef>
            </a:pPr>
            <a:r>
              <a:rPr lang="ru-RU" sz="1100" dirty="0" err="1">
                <a:solidFill>
                  <a:srgbClr val="21B5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Жалова</a:t>
            </a:r>
            <a:r>
              <a:rPr lang="ru-RU" sz="1100" dirty="0">
                <a:solidFill>
                  <a:srgbClr val="21B5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А.А.</a:t>
            </a:r>
          </a:p>
          <a:p>
            <a:pPr marL="226695" marR="5080" algn="l">
              <a:lnSpc>
                <a:spcPct val="101600"/>
              </a:lnSpc>
              <a:spcBef>
                <a:spcPts val="30"/>
              </a:spcBef>
            </a:pPr>
            <a:endParaRPr lang="ru-RU" sz="1100" dirty="0">
              <a:solidFill>
                <a:srgbClr val="21B57B"/>
              </a:solidFill>
            </a:endParaRPr>
          </a:p>
          <a:p>
            <a:pPr marL="226695" marR="5080" algn="l">
              <a:lnSpc>
                <a:spcPct val="101600"/>
              </a:lnSpc>
              <a:spcBef>
                <a:spcPts val="30"/>
              </a:spcBef>
            </a:pPr>
            <a:endParaRPr lang="ru-RU" sz="1100" dirty="0">
              <a:solidFill>
                <a:srgbClr val="21B57B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" y="0"/>
            <a:ext cx="3489325" cy="6858000"/>
          </a:xfrm>
          <a:prstGeom prst="rect">
            <a:avLst/>
          </a:prstGeom>
          <a:solidFill>
            <a:srgbClr val="21B5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1B57B"/>
              </a:solidFill>
            </a:endParaRPr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9809" y="177749"/>
            <a:ext cx="744461" cy="7353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891717" y="1114202"/>
            <a:ext cx="8155281" cy="1869038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26695" marR="5080" algn="ctr">
              <a:lnSpc>
                <a:spcPct val="101600"/>
              </a:lnSpc>
              <a:spcBef>
                <a:spcPts val="30"/>
              </a:spcBef>
            </a:pPr>
            <a:r>
              <a:rPr lang="ru-RU" sz="2000" dirty="0">
                <a:solidFill>
                  <a:srgbClr val="21B5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ОБУСО «ЦЕНТР СОЦИАЛЬНОЙ ПОМОЩИ СЕМЬЕ И ДЕТЯМ </a:t>
            </a:r>
          </a:p>
          <a:p>
            <a:pPr marL="226695" marR="5080" algn="ctr">
              <a:lnSpc>
                <a:spcPct val="101600"/>
              </a:lnSpc>
              <a:spcBef>
                <a:spcPts val="30"/>
              </a:spcBef>
            </a:pPr>
            <a:r>
              <a:rPr lang="ru-RU" sz="2000" dirty="0">
                <a:solidFill>
                  <a:srgbClr val="21B5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МОСКОВСКОЙ»»</a:t>
            </a:r>
          </a:p>
          <a:p>
            <a:pPr marL="226695" marR="5080" algn="just">
              <a:lnSpc>
                <a:spcPct val="101600"/>
              </a:lnSpc>
              <a:spcBef>
                <a:spcPts val="30"/>
              </a:spcBef>
            </a:pPr>
            <a:endParaRPr lang="ru-RU" sz="2000" dirty="0">
              <a:solidFill>
                <a:srgbClr val="21B57B"/>
              </a:solidFill>
            </a:endParaRPr>
          </a:p>
          <a:p>
            <a:pPr marL="226695" marR="5080" algn="ctr">
              <a:lnSpc>
                <a:spcPct val="101600"/>
              </a:lnSpc>
              <a:spcBef>
                <a:spcPts val="30"/>
              </a:spcBef>
            </a:pPr>
            <a:r>
              <a:rPr lang="ru-RU" sz="2000" dirty="0">
                <a:solidFill>
                  <a:srgbClr val="21B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01.07.2023 Центр «На Московской» является </a:t>
            </a:r>
          </a:p>
          <a:p>
            <a:pPr marL="226695" marR="5080" algn="ctr">
              <a:lnSpc>
                <a:spcPct val="101600"/>
              </a:lnSpc>
              <a:spcBef>
                <a:spcPts val="30"/>
              </a:spcBef>
            </a:pPr>
            <a:r>
              <a:rPr lang="ru-RU" sz="2000" dirty="0">
                <a:solidFill>
                  <a:srgbClr val="21B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пилотного </a:t>
            </a:r>
            <a:r>
              <a:rPr lang="ru-RU" sz="2000" spc="10" dirty="0">
                <a:solidFill>
                  <a:srgbClr val="21B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</a:p>
          <a:p>
            <a:pPr marL="226695" marR="5080" algn="ctr">
              <a:lnSpc>
                <a:spcPct val="101600"/>
              </a:lnSpc>
              <a:spcBef>
                <a:spcPts val="30"/>
              </a:spcBef>
            </a:pPr>
            <a:r>
              <a:rPr lang="ru-RU" sz="2000" dirty="0">
                <a:solidFill>
                  <a:srgbClr val="21B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spc="-5" dirty="0">
                <a:solidFill>
                  <a:srgbClr val="21B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</a:t>
            </a:r>
            <a:r>
              <a:rPr lang="ru-RU" sz="2000" dirty="0">
                <a:solidFill>
                  <a:srgbClr val="21B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</a:t>
            </a:r>
            <a:r>
              <a:rPr lang="ru-RU" sz="2000" spc="-10" dirty="0">
                <a:solidFill>
                  <a:srgbClr val="21B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многофункциональных </a:t>
            </a:r>
            <a:r>
              <a:rPr lang="ru-RU" sz="2000" spc="-875" dirty="0">
                <a:solidFill>
                  <a:srgbClr val="21B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21B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</a:t>
            </a:r>
            <a:endParaRPr lang="ru-RU" sz="2000" dirty="0">
              <a:solidFill>
                <a:srgbClr val="21B5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7800" y="174155"/>
            <a:ext cx="1812925" cy="738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3359"/>
            <a:ext cx="1072516" cy="7597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1111" r="19505" b="26202"/>
          <a:stretch/>
        </p:blipFill>
        <p:spPr>
          <a:xfrm>
            <a:off x="296862" y="3775508"/>
            <a:ext cx="3200400" cy="2285765"/>
          </a:xfrm>
          <a:prstGeom prst="rect">
            <a:avLst/>
          </a:prstGeom>
        </p:spPr>
      </p:pic>
      <p:pic>
        <p:nvPicPr>
          <p:cNvPr id="2050" name="Picture 2" descr="https://kcso41.eps74.ru/Storage/Image/PublicationItem/Image/src/622/Bg-M4JKJpgd_a0PemunPaAo69CAL1aa2--9DRU7X4dTETV_E4uJxDQZWMwDuOiATq87j1TJaB9mSZkA1syoyMwE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" y="153359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72182D7-1067-32EB-5E4C-7F42700C3A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73" y="4829398"/>
            <a:ext cx="2438401" cy="18288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8DA11AB-5253-60E3-301A-983CC56A01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75" y="4834724"/>
            <a:ext cx="2214080" cy="18444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02EE69D-8582-DE5A-4045-562DC062F1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49" b="21689"/>
          <a:stretch/>
        </p:blipFill>
        <p:spPr>
          <a:xfrm>
            <a:off x="6779911" y="4850421"/>
            <a:ext cx="1988805" cy="18288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B9297A6-018B-58D6-FE30-75BBA9BAC5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06" y="3353759"/>
            <a:ext cx="1909098" cy="143182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E544F8B-6923-F4C0-37E0-6197CD8A62B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11" y="3353759"/>
            <a:ext cx="1909098" cy="14318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7400" y="43760"/>
            <a:ext cx="2316880" cy="48708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" y="43760"/>
            <a:ext cx="687585" cy="4870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90598" y="702191"/>
            <a:ext cx="10363201" cy="707886"/>
          </a:xfrm>
          <a:prstGeom prst="rect">
            <a:avLst/>
          </a:prstGeom>
          <a:solidFill>
            <a:srgbClr val="21B57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КОМПЛЕКСНЫЙ ПЛАН РЕАЛИЗАЦИИ МЕРОПРИЯТИЙ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СОЗДАНИЮ СЕМЕЙНЫХ МНОГОФУНКЦИОНАЛЬНЫХ ЦЕНТРОВ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002502"/>
              </p:ext>
            </p:extLst>
          </p:nvPr>
        </p:nvGraphicFramePr>
        <p:xfrm>
          <a:off x="990599" y="2743200"/>
          <a:ext cx="10363200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3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2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96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21B57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B57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внедрение новых специализированных социальных сервисов и технологий, оказывающих помощь семьям с детьми</a:t>
                      </a:r>
                      <a:endParaRPr lang="ru-RU" sz="1400" b="1" dirty="0">
                        <a:solidFill>
                          <a:srgbClr val="21B57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2023 г.-апрель 2024 г.</a:t>
                      </a: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Внедрены в работу СМФЦ новые специализированные сервисы и технологии по оказанию помощи семьям с детьми, в том числе по социальному сопровождению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92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21B57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B57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чат-бота по вопросам оказания социальных услуг семьям и семьям с детьми Ивановской области</a:t>
                      </a:r>
                      <a:endParaRPr lang="ru-RU" sz="1400" b="1" dirty="0">
                        <a:solidFill>
                          <a:srgbClr val="21B57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2023 г.-апрель 2024 г.</a:t>
                      </a: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 в работу СМФЦ чат-бота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F6487F7-374B-AF61-9A19-5B8B1B348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50967"/>
              </p:ext>
            </p:extLst>
          </p:nvPr>
        </p:nvGraphicFramePr>
        <p:xfrm>
          <a:off x="990599" y="2266042"/>
          <a:ext cx="10363200" cy="469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63200">
                  <a:extLst>
                    <a:ext uri="{9D8B030D-6E8A-4147-A177-3AD203B41FA5}">
                      <a16:colId xmlns:a16="http://schemas.microsoft.com/office/drawing/2014/main" val="3010610021"/>
                    </a:ext>
                  </a:extLst>
                </a:gridCol>
              </a:tblGrid>
              <a:tr h="4697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Задача 4. Создание новых специализированных социальных сервисов для семей, в том числе используемые при организации социального сопровождения семей</a:t>
                      </a:r>
                      <a:endParaRPr lang="ru-RU" sz="1100" b="1" dirty="0">
                        <a:solidFill>
                          <a:srgbClr val="21B57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28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08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7400" y="43760"/>
            <a:ext cx="2316880" cy="48708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" y="43760"/>
            <a:ext cx="687585" cy="4870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8207" y="702191"/>
            <a:ext cx="11471619" cy="400110"/>
          </a:xfrm>
          <a:prstGeom prst="rect">
            <a:avLst/>
          </a:prstGeom>
          <a:solidFill>
            <a:srgbClr val="21B57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Социальная служба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емейная диспетчерская»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r="9251" b="8889"/>
          <a:stretch/>
        </p:blipFill>
        <p:spPr>
          <a:xfrm>
            <a:off x="8589838" y="3810000"/>
            <a:ext cx="3276600" cy="27416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2" r="-448" b="23751"/>
          <a:stretch/>
        </p:blipFill>
        <p:spPr>
          <a:xfrm>
            <a:off x="8589838" y="1273647"/>
            <a:ext cx="3276600" cy="244815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626" y="1695845"/>
            <a:ext cx="218747" cy="188849"/>
          </a:xfrm>
          <a:prstGeom prst="rect">
            <a:avLst/>
          </a:prstGeom>
        </p:spPr>
      </p:pic>
      <p:pic>
        <p:nvPicPr>
          <p:cNvPr id="11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625" y="2398421"/>
            <a:ext cx="218747" cy="188849"/>
          </a:xfrm>
          <a:prstGeom prst="rect">
            <a:avLst/>
          </a:prstGeom>
        </p:spPr>
      </p:pic>
      <p:pic>
        <p:nvPicPr>
          <p:cNvPr id="13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184" y="4664407"/>
            <a:ext cx="218747" cy="18884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43000" y="1605603"/>
            <a:ext cx="32521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Звонки поступают с 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23.08.2021г.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2222555"/>
            <a:ext cx="71628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состоянию 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13.09.2023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поступило - </a:t>
            </a:r>
            <a:r>
              <a:rPr lang="ru-RU" sz="16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422 </a:t>
            </a:r>
            <a:r>
              <a:rPr lang="ru-RU" sz="16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обращения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из них: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92513544"/>
              </p:ext>
            </p:extLst>
          </p:nvPr>
        </p:nvGraphicFramePr>
        <p:xfrm>
          <a:off x="1131683" y="2627272"/>
          <a:ext cx="6477000" cy="1508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131683" y="4568346"/>
            <a:ext cx="68580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Наиболее частые обращения: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психолого-педагогической помощи в воспитании детей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получению льгот семьям, имеющих детей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государственной социальной помощи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7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7400" y="43760"/>
            <a:ext cx="2316880" cy="48708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" y="43760"/>
            <a:ext cx="687585" cy="4870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6925" y="762000"/>
            <a:ext cx="11011793" cy="400110"/>
          </a:xfrm>
          <a:prstGeom prst="rect">
            <a:avLst/>
          </a:prstGeom>
          <a:solidFill>
            <a:srgbClr val="21B57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Социальная служба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емейная диспетчерская»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5800" y="1523999"/>
            <a:ext cx="5943600" cy="38200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Возникшие в ходе работы проблемы: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номер недоступен во время ремонтных работ на линии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длительное ожидание решения вопроса в случае необходимости межведомственного взаимодействия</a:t>
            </a:r>
          </a:p>
          <a:p>
            <a:pPr>
              <a:lnSpc>
                <a:spcPct val="115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отказ от обратной связи и предъявления персональных данных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cdn.culture.ru/images/1e747939-1b13-523c-a3c2-c09309055b5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3999"/>
            <a:ext cx="385224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75852" y="5334000"/>
            <a:ext cx="46428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(4932) </a:t>
            </a:r>
            <a:r>
              <a:rPr lang="ru-RU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93-91-22</a:t>
            </a:r>
          </a:p>
        </p:txBody>
      </p:sp>
    </p:spTree>
    <p:extLst>
      <p:ext uri="{BB962C8B-B14F-4D97-AF65-F5344CB8AC3E}">
        <p14:creationId xmlns:p14="http://schemas.microsoft.com/office/powerpoint/2010/main" val="148962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4358235" y="2033983"/>
            <a:ext cx="3604665" cy="4505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7680" y="2033983"/>
            <a:ext cx="3604665" cy="4505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7400" y="43760"/>
            <a:ext cx="2316880" cy="48708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" y="43760"/>
            <a:ext cx="687585" cy="4870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0135" y="685800"/>
            <a:ext cx="11300866" cy="707886"/>
          </a:xfrm>
          <a:prstGeom prst="rect">
            <a:avLst/>
          </a:prstGeom>
          <a:solidFill>
            <a:srgbClr val="21B57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lang="ru-RU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чат-бота по вопросам оказания социальных услуг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семьям и семьям с детьми Ивановской области</a:t>
            </a:r>
          </a:p>
        </p:txBody>
      </p:sp>
      <p:pic>
        <p:nvPicPr>
          <p:cNvPr id="9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572" y="2086194"/>
            <a:ext cx="218747" cy="188849"/>
          </a:xfrm>
          <a:prstGeom prst="rect">
            <a:avLst/>
          </a:prstGeom>
        </p:spPr>
      </p:pic>
      <p:pic>
        <p:nvPicPr>
          <p:cNvPr id="11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437" y="3318459"/>
            <a:ext cx="218747" cy="188849"/>
          </a:xfrm>
          <a:prstGeom prst="rect">
            <a:avLst/>
          </a:prstGeom>
        </p:spPr>
      </p:pic>
      <p:pic>
        <p:nvPicPr>
          <p:cNvPr id="12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104" y="2894697"/>
            <a:ext cx="218747" cy="18884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45275" y="2023189"/>
            <a:ext cx="350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онлайн-сервис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хорошее решение возникших проблем в службе «Семейная диспетчерская»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45275" y="2835129"/>
            <a:ext cx="2191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формат «Единого окна»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41565" y="3243755"/>
            <a:ext cx="1929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бесшовный маршрут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7680" y="1592301"/>
            <a:ext cx="3604665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pic>
        <p:nvPicPr>
          <p:cNvPr id="2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436" y="3723566"/>
            <a:ext cx="218747" cy="18884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54376" y="3652381"/>
            <a:ext cx="2168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круглосуточная связь и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поддержка 24/7</a:t>
            </a:r>
          </a:p>
        </p:txBody>
      </p:sp>
      <p:pic>
        <p:nvPicPr>
          <p:cNvPr id="23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0249" y="4387478"/>
            <a:ext cx="218747" cy="18884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941565" y="4286539"/>
            <a:ext cx="2440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простота взаимодействия/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самообслуживание</a:t>
            </a:r>
          </a:p>
        </p:txBody>
      </p:sp>
      <p:pic>
        <p:nvPicPr>
          <p:cNvPr id="26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747" y="5091511"/>
            <a:ext cx="218747" cy="18884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26278" y="5026423"/>
            <a:ext cx="28909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сбор данных, систематизация и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отслеживание потребностей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pic>
        <p:nvPicPr>
          <p:cNvPr id="29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747" y="6041216"/>
            <a:ext cx="218747" cy="188849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926278" y="5981751"/>
            <a:ext cx="2896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оптимизация рабочего процесса</a:t>
            </a:r>
          </a:p>
        </p:txBody>
      </p:sp>
      <p:pic>
        <p:nvPicPr>
          <p:cNvPr id="34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7418" y="2286909"/>
            <a:ext cx="218747" cy="188849"/>
          </a:xfrm>
          <a:prstGeom prst="rect">
            <a:avLst/>
          </a:prstGeom>
        </p:spPr>
      </p:pic>
      <p:pic>
        <p:nvPicPr>
          <p:cNvPr id="35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7733" y="3021631"/>
            <a:ext cx="218747" cy="188849"/>
          </a:xfrm>
          <a:prstGeom prst="rect">
            <a:avLst/>
          </a:prstGeom>
        </p:spPr>
      </p:pic>
      <p:pic>
        <p:nvPicPr>
          <p:cNvPr id="36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0887" y="3901399"/>
            <a:ext cx="218747" cy="188849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4731344" y="2838951"/>
            <a:ext cx="1953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оздание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чат-бота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сайте учреждения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734736" y="2112613"/>
            <a:ext cx="2092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алгоритма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работы чат-бота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713611" y="3839076"/>
            <a:ext cx="1476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апробирование</a:t>
            </a:r>
          </a:p>
        </p:txBody>
      </p:sp>
      <p:pic>
        <p:nvPicPr>
          <p:cNvPr id="41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7418" y="4598340"/>
            <a:ext cx="218747" cy="188849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4734736" y="4541696"/>
            <a:ext cx="2885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перехода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гражданина в чат госорганов и организаций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81" y="2023189"/>
            <a:ext cx="3901599" cy="3901599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4358234" y="1592301"/>
            <a:ext cx="3604665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ЭТАПЫ СОЗДАНИЯ</a:t>
            </a:r>
          </a:p>
        </p:txBody>
      </p:sp>
    </p:spTree>
    <p:extLst>
      <p:ext uri="{BB962C8B-B14F-4D97-AF65-F5344CB8AC3E}">
        <p14:creationId xmlns:p14="http://schemas.microsoft.com/office/powerpoint/2010/main" val="53704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7400" y="43760"/>
            <a:ext cx="2316880" cy="48708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" y="43760"/>
            <a:ext cx="687585" cy="4870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0135" y="685800"/>
            <a:ext cx="11300866" cy="707886"/>
          </a:xfrm>
          <a:prstGeom prst="rect">
            <a:avLst/>
          </a:prstGeom>
          <a:solidFill>
            <a:srgbClr val="21B57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lang="ru-RU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чат-бота по вопросам оказания социальных услуг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семьям и семьям с детьми Ивановской области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358235" y="1548641"/>
            <a:ext cx="3604665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712014636"/>
              </p:ext>
            </p:extLst>
          </p:nvPr>
        </p:nvGraphicFramePr>
        <p:xfrm>
          <a:off x="1828800" y="2103706"/>
          <a:ext cx="8500602" cy="464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8684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F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362</Words>
  <Application>Microsoft Office PowerPoint</Application>
  <PresentationFormat>Широкоэкранный</PresentationFormat>
  <Paragraphs>80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Макеева</dc:creator>
  <cp:lastModifiedBy>Аксенова Елена Алексеевна</cp:lastModifiedBy>
  <cp:revision>22</cp:revision>
  <cp:lastPrinted>2023-09-15T06:13:34Z</cp:lastPrinted>
  <dcterms:created xsi:type="dcterms:W3CDTF">2023-09-13T06:47:31Z</dcterms:created>
  <dcterms:modified xsi:type="dcterms:W3CDTF">2023-09-15T06:14:09Z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2023-09-13T00:00:00Z</vt:filetime>
  </property>
</Properties>
</file>